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444" r:id="rId3"/>
    <p:sldId id="445" r:id="rId4"/>
    <p:sldId id="449" r:id="rId5"/>
    <p:sldId id="443" r:id="rId6"/>
    <p:sldId id="381" r:id="rId7"/>
    <p:sldId id="422" r:id="rId8"/>
    <p:sldId id="423" r:id="rId9"/>
    <p:sldId id="426" r:id="rId10"/>
    <p:sldId id="323" r:id="rId11"/>
    <p:sldId id="429" r:id="rId12"/>
    <p:sldId id="404" r:id="rId13"/>
    <p:sldId id="437" r:id="rId14"/>
    <p:sldId id="446" r:id="rId15"/>
    <p:sldId id="374" r:id="rId16"/>
    <p:sldId id="396" r:id="rId17"/>
    <p:sldId id="332" r:id="rId18"/>
    <p:sldId id="427" r:id="rId19"/>
    <p:sldId id="440" r:id="rId20"/>
    <p:sldId id="328" r:id="rId21"/>
    <p:sldId id="453" r:id="rId22"/>
    <p:sldId id="409" r:id="rId23"/>
    <p:sldId id="395" r:id="rId24"/>
    <p:sldId id="345" r:id="rId25"/>
    <p:sldId id="341" r:id="rId26"/>
    <p:sldId id="411" r:id="rId27"/>
    <p:sldId id="361" r:id="rId28"/>
    <p:sldId id="364" r:id="rId29"/>
    <p:sldId id="365" r:id="rId30"/>
    <p:sldId id="337" r:id="rId31"/>
    <p:sldId id="338" r:id="rId32"/>
    <p:sldId id="428" r:id="rId33"/>
    <p:sldId id="376" r:id="rId34"/>
    <p:sldId id="331" r:id="rId35"/>
    <p:sldId id="402" r:id="rId36"/>
    <p:sldId id="430" r:id="rId37"/>
    <p:sldId id="447" r:id="rId38"/>
    <p:sldId id="347" r:id="rId39"/>
    <p:sldId id="450" r:id="rId40"/>
    <p:sldId id="448" r:id="rId41"/>
    <p:sldId id="406" r:id="rId42"/>
    <p:sldId id="413" r:id="rId43"/>
    <p:sldId id="431" r:id="rId44"/>
    <p:sldId id="432" r:id="rId45"/>
    <p:sldId id="442" r:id="rId46"/>
    <p:sldId id="434" r:id="rId47"/>
    <p:sldId id="433" r:id="rId48"/>
    <p:sldId id="435" r:id="rId49"/>
    <p:sldId id="349" r:id="rId50"/>
    <p:sldId id="436" r:id="rId51"/>
    <p:sldId id="438" r:id="rId52"/>
    <p:sldId id="454" r:id="rId53"/>
    <p:sldId id="288" r:id="rId54"/>
  </p:sldIdLst>
  <p:sldSz cx="9144000" cy="6858000" type="screen4x3"/>
  <p:notesSz cx="6743700" cy="9875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16548"/>
    <a:srgbClr val="1A4E38"/>
    <a:srgbClr val="00664D"/>
    <a:srgbClr val="0070C0"/>
    <a:srgbClr val="16165D"/>
    <a:srgbClr val="0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1" autoAdjust="0"/>
    <p:restoredTop sz="73314" autoAdjust="0"/>
  </p:normalViewPr>
  <p:slideViewPr>
    <p:cSldViewPr>
      <p:cViewPr varScale="1">
        <p:scale>
          <a:sx n="43" d="100"/>
          <a:sy n="43" d="100"/>
        </p:scale>
        <p:origin x="1878" y="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212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9E1E2AA2-F285-4BF2-A24C-6E8A7EF559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1063"/>
            <a:ext cx="49466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212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2D767728-120D-4C51-AA30-B4FDFD19D7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4F72CD-DC53-4812-BE34-C39E54861915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b="1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9316B9-6F53-41C1-8774-08C81CF7DA66}" type="slidenum">
              <a:rPr lang="pl-PL" altLang="pl-PL" sz="1200" smtClean="0"/>
              <a:pPr/>
              <a:t>16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C3CC10-A8E8-4898-AF84-62478EA936ED}" type="slidenum">
              <a:rPr lang="pl-PL" altLang="pl-PL" sz="1200" smtClean="0"/>
              <a:pPr/>
              <a:t>17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2C0A8A-4AB2-42A4-B04E-E60957B927AB}" type="slidenum">
              <a:rPr lang="pl-PL" altLang="pl-PL" sz="1200" smtClean="0"/>
              <a:pPr/>
              <a:t>20</a:t>
            </a:fld>
            <a:endParaRPr lang="pl-PL" altLang="pl-PL" sz="1200" smtClean="0"/>
          </a:p>
        </p:txBody>
      </p:sp>
      <p:sp>
        <p:nvSpPr>
          <p:cNvPr id="3584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D70CF4-26E0-4964-9985-27911750B0C4}" type="slidenum">
              <a:rPr lang="pl-PL" altLang="pl-PL" sz="1200" smtClean="0"/>
              <a:pPr/>
              <a:t>23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22AC6-BDA3-4C69-9D22-936457674101}" type="slidenum">
              <a:rPr lang="pl-PL" altLang="pl-PL" sz="1200" smtClean="0"/>
              <a:pPr/>
              <a:t>25</a:t>
            </a:fld>
            <a:endParaRPr lang="pl-PL" altLang="pl-PL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E3A11-12AC-496A-9906-BDE8D4725172}" type="slidenum">
              <a:rPr lang="pl-PL" altLang="pl-PL" sz="1200" smtClean="0"/>
              <a:pPr/>
              <a:t>26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6A96A4-F475-44BC-8AFC-1BB853FD70AE}" type="slidenum">
              <a:rPr lang="pl-PL" altLang="pl-PL" sz="1200" smtClean="0"/>
              <a:pPr/>
              <a:t>27</a:t>
            </a:fld>
            <a:endParaRPr lang="pl-PL" altLang="pl-PL" sz="1200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5073E0-7FB8-4002-A182-796A9378DC99}" type="slidenum">
              <a:rPr lang="pl-PL" altLang="pl-PL" sz="1200" smtClean="0"/>
              <a:pPr/>
              <a:t>29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9BD3AF-ECFA-4E5A-846D-BF0405F05781}" type="slidenum">
              <a:rPr lang="pl-PL" altLang="pl-PL" sz="1200" smtClean="0"/>
              <a:pPr/>
              <a:t>30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E81BF0-9B48-435F-9EB2-70F4A2917B98}" type="slidenum">
              <a:rPr lang="pl-PL" altLang="pl-PL" sz="1200" smtClean="0"/>
              <a:pPr/>
              <a:t>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460DB4-2F87-41AD-B4B1-1FD8626A1AE5}" type="slidenum">
              <a:rPr lang="pl-PL" altLang="pl-PL" sz="1200" smtClean="0"/>
              <a:pPr/>
              <a:t>31</a:t>
            </a:fld>
            <a:endParaRPr lang="pl-PL" altLang="pl-PL" sz="1200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smtClean="0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95AB7E-827E-4F28-84E5-6F67E203E33B}" type="slidenum">
              <a:rPr lang="pl-PL" altLang="pl-PL" sz="1200" smtClean="0"/>
              <a:pPr/>
              <a:t>32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4B6091-A6EA-43FD-877C-E269C94D9356}" type="slidenum">
              <a:rPr lang="pl-PL" altLang="pl-PL" sz="1200" smtClean="0"/>
              <a:pPr/>
              <a:t>34</a:t>
            </a:fld>
            <a:endParaRPr lang="pl-PL" altLang="pl-PL" sz="1200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2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700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CEC40E-9E14-4CB6-9FA2-0DD263E6768F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35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pl-PL" smtClean="0"/>
              <a:t> </a:t>
            </a:r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298BB8-E200-4AD4-9399-B48A5046F14C}" type="slidenum">
              <a:rPr lang="pl-PL" altLang="pl-PL" sz="1200" smtClean="0"/>
              <a:pPr/>
              <a:t>37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5AA1B4-0A03-44B0-9BD9-4402331D6D82}" type="slidenum">
              <a:rPr lang="pl-PL" altLang="pl-PL" sz="1200" smtClean="0"/>
              <a:pPr/>
              <a:t>38</a:t>
            </a:fld>
            <a:endParaRPr lang="pl-PL" altLang="pl-PL" sz="1200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06652E-3128-414F-8972-04CD0B47702E}" type="slidenum">
              <a:rPr lang="pl-PL" altLang="pl-PL" sz="1200" smtClean="0"/>
              <a:pPr/>
              <a:t>41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2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700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804785-F52A-4D5C-99D7-755FFF631D41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42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788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8E3DC-A886-4EBB-BC19-02175EB9BC4A}" type="slidenum">
              <a:rPr lang="pl-PL" altLang="pl-PL" sz="1200" smtClean="0"/>
              <a:pPr/>
              <a:t>45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37BF0D-379B-4685-AA9A-288BF5A80585}" type="slidenum">
              <a:rPr lang="pl-PL" altLang="pl-PL" sz="1200" smtClean="0"/>
              <a:pPr/>
              <a:t>4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F43E8-9CCD-42F5-8F8B-632FDAEA04F6}" type="slidenum">
              <a:rPr lang="pl-PL" altLang="pl-PL" sz="1200" smtClean="0"/>
              <a:pPr/>
              <a:t>53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pl-PL" b="1" smtClean="0"/>
              <a:t>Na podstawie art. 297 ustawy z 14 grudnia 2016 – Przepisów wprowadzających ustawę – Prawo oświatowe (DZ.U. 2017, poz. 60), zasady przeprowadzania egzaminu maturalnego w bieżącym roku reguluje ustawa zmieniająca ustawę o systemie oświaty, tekst jednolity – Dz.U. z 2016, poz.1943</a:t>
            </a: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ABDD99-6340-412C-BEF0-F1E013498E64}" type="slidenum">
              <a:rPr lang="pl-PL" altLang="pl-PL" sz="1200" smtClean="0"/>
              <a:pPr/>
              <a:t>6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794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650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8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72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4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3CC757-F0DC-43F8-BBC5-FBE3E6B397CE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7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5BBD74-846E-4F22-97A8-D1494B541B13}" type="slidenum">
              <a:rPr lang="pl-PL" altLang="pl-PL" sz="1200" smtClean="0"/>
              <a:pPr/>
              <a:t>10</a:t>
            </a:fld>
            <a:endParaRPr lang="pl-PL" altLang="pl-PL" sz="1200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b="1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0C3EE-67C7-4361-9882-D373516A5012}" type="slidenum">
              <a:rPr lang="pl-PL" altLang="pl-PL" sz="1200" smtClean="0"/>
              <a:pPr/>
              <a:t>12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239A63-F785-4F58-AF0B-6BFFFCDE1C06}" type="slidenum">
              <a:rPr lang="pl-PL" altLang="pl-PL" sz="1200" smtClean="0"/>
              <a:pPr/>
              <a:t>13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83F215-4202-42A4-B38F-90C30375AFE8}" type="slidenum">
              <a:rPr lang="pl-PL" altLang="pl-PL" sz="1200" smtClean="0"/>
              <a:pPr/>
              <a:t>15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A5CF-54B6-4AFD-96B1-71C2715C31D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75156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D859-E370-49F6-9EFA-5061330FFC7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344896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3D95-2282-4F9C-A866-90E8616307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637282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9564-D654-45D4-BBAA-66D526E3C1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0554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5D60-E7E0-4E65-82E9-99242D9BC6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097202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FAB56-506F-48E5-9564-4B06936EBA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506416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4B8C-B62F-474B-B498-747CD6DB0A1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980003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376A-55DA-44A7-A638-7F0C1084DC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300136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0EA3-104C-4A9E-9857-5EB6BEA261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934363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A038-64E9-4F8D-A1DA-A8E8B8DC52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702717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76E9-5EC9-4A1B-BD21-23F51B213A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364523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C03B44-233C-4BB7-BEE0-A44A6D0CF8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Rysunek1"/>
          <p:cNvPicPr>
            <a:picLocks noChangeAspect="1" noChangeArrowheads="1"/>
          </p:cNvPicPr>
          <p:nvPr/>
        </p:nvPicPr>
        <p:blipFill>
          <a:blip r:embed="rId3" cstate="print">
            <a:lum bright="5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7400"/>
            <a:ext cx="78486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0" y="1905000"/>
            <a:ext cx="8991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4000" dirty="0" smtClean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pl-PL" altLang="pl-PL" sz="4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Matura 2020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4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Prawa i obowiązki maturzystów</a:t>
            </a:r>
            <a:endParaRPr lang="pl-PL" altLang="pl-PL" sz="4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4100" name="Picture 4" descr="C:\Documents and Settings\tadziu.OKE.000\Moje dokumenty\_Logo_14_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0"/>
            <a:ext cx="1074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Informacje o egzaminie maturalnym </a:t>
            </a:r>
            <a:b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dla uczniów o specjalnych potrzebach edukacyjnych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344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400" b="1" i="1" dirty="0" smtClean="0"/>
              <a:t> </a:t>
            </a:r>
            <a:r>
              <a:rPr lang="pl-PL" altLang="pl-PL" sz="2000" b="1" dirty="0" smtClean="0">
                <a:solidFill>
                  <a:schemeClr val="accent6">
                    <a:lumMod val="50000"/>
                  </a:schemeClr>
                </a:solidFill>
                <a:sym typeface="SPSS Marker Set" pitchFamily="2" charset="2"/>
              </a:rPr>
              <a:t></a:t>
            </a:r>
            <a:r>
              <a:rPr lang="pl-PL" alt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Komunikat dyrektora CKE w sprawie sposobów dostosowania warunków i formy przeprowadzania egzaminu maturalnego w roku 2019/2020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(www.cke.edu.pl)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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Instrukcja przeprowadzania egzaminu maturalnego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z udziałem nauczyciela wspomagającego w czytaniu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 pisaniu. (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Informacja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…)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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Instrukcja przeprowadzania egzaminu maturalnego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dla zdających korzystających z komputera.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(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Informacja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…)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Informacje o egzaminie maturalnym </a:t>
            </a:r>
            <a:b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dla uczniów o specjalnych potrzebach edukacyjnych</a:t>
            </a:r>
            <a:endParaRPr lang="pl-PL" sz="2400" dirty="0"/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81200"/>
            <a:ext cx="835025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Dostosowanie warunków egzaminu może nastąpić </a:t>
            </a:r>
            <a:b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podstawie: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orzeczenia o niepełnosprawności,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orzeczenia o nauczaniu indywidualnym,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zaświadczenia lekarskiego o chorobie przewlekłej,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opinii poradni o dysleksji/dyskalkulii.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pl-PL" altLang="pl-PL" sz="2000" b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Uwaga:</a:t>
            </a:r>
          </a:p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Opinia o dysleksji/dyskalkulii nie uprawnia </a:t>
            </a:r>
            <a:b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wydłużenia czasu trwania egzaminu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pl-PL" altLang="pl-PL" sz="2000" b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14400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pole tekstowe 2"/>
          <p:cNvSpPr txBox="1">
            <a:spLocks noChangeArrowheads="1"/>
          </p:cNvSpPr>
          <p:nvPr/>
        </p:nvSpPr>
        <p:spPr bwMode="auto">
          <a:xfrm>
            <a:off x="0" y="333375"/>
            <a:ext cx="89646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Komunikat w sprawie materiałów </a:t>
            </a:r>
            <a:b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przyborów pomocniczych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671513" y="22225"/>
            <a:ext cx="7772400" cy="11430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Materiały </a:t>
            </a:r>
            <a:b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przybory pomocnicze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665163" y="1341438"/>
            <a:ext cx="7939087" cy="5111750"/>
          </a:xfrm>
        </p:spPr>
        <p:txBody>
          <a:bodyPr/>
          <a:lstStyle/>
          <a:p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każdym egzaminie pisemnym zdający mają prawo do używania tylko takich dodatkowych materiałów i przyborów pomocniczych, które są opisane w </a:t>
            </a:r>
            <a:r>
              <a:rPr lang="pl-PL" altLang="pl-PL" sz="2000" b="1" i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Komunikacie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Zdający może mieć własne przybory do rysowania (linijka, cyrkiel …) 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kalkulator prosty. 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24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teren szkoły nie wolno wnosić zbędnych rzeczy, w tym książek, telefonów komórkowych, maskotek …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wolno pożyczać przyborów od innych zdających.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ostokąt 1"/>
          <p:cNvSpPr>
            <a:spLocks noChangeArrowheads="1"/>
          </p:cNvSpPr>
          <p:nvPr/>
        </p:nvSpPr>
        <p:spPr bwMode="auto">
          <a:xfrm>
            <a:off x="0" y="69215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Cudzoziemcy, którym przyznano możliwość korzystania ze słownika dwujęzycznego,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są zobowiązani przynieść własne słowniki, które należy w terminie uzgodnionym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dyrektorem szkoły przekazać do sprawdzenia. </a:t>
            </a:r>
          </a:p>
          <a:p>
            <a:pPr>
              <a:spcBef>
                <a:spcPct val="0"/>
              </a:spcBef>
            </a:pPr>
            <a:endParaRPr lang="pl-PL" altLang="pl-PL" sz="24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Szkoła nie zapewnia wody do picia, butelkę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wodą należy przynieść samemu.</a:t>
            </a:r>
          </a:p>
          <a:p>
            <a:pPr>
              <a:spcBef>
                <a:spcPct val="0"/>
              </a:spcBef>
            </a:pPr>
            <a:endParaRPr lang="pl-PL" altLang="pl-PL" sz="24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Osoby, które mają dwa egzaminy w jednym dniu, mogą przynieść ze sobą coś do jedzenia.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81000" y="0"/>
            <a:ext cx="8534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Komunikat Dyrektora CKE w sprawie materiałów i przyborów pomocniczych, </a:t>
            </a:r>
            <a:br>
              <a:rPr lang="pl-PL" altLang="pl-PL" sz="14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4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których mogą korzystać zdający w części pisemnej egzaminu maturalnego </a:t>
            </a:r>
            <a:br>
              <a:rPr lang="pl-PL" altLang="pl-PL" sz="14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4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poszczególnych przedmiotów w 2020 r. 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1190625"/>
            <a:ext cx="917098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52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17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908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19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>
                <a:solidFill>
                  <a:srgbClr val="000066"/>
                </a:solidFill>
              </a:rPr>
              <a:t> </a:t>
            </a:r>
            <a:r>
              <a:rPr lang="pl-PL" altLang="pl-PL" sz="200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Każdy zdający powinien mieć pióro/długopis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czarnym</a:t>
            </a:r>
            <a:r>
              <a:rPr lang="pl-PL" altLang="pl-PL" sz="200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tuszem....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tablice matematyczne i przyrodnicze (biologia, fizyka, chemia) – nowa formuła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43263"/>
            <a:ext cx="230505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43263"/>
            <a:ext cx="3600450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pole tekstowe 1"/>
          <p:cNvSpPr txBox="1">
            <a:spLocks noChangeArrowheads="1"/>
          </p:cNvSpPr>
          <p:nvPr/>
        </p:nvSpPr>
        <p:spPr bwMode="auto">
          <a:xfrm>
            <a:off x="1179513" y="2635250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Nowa formuła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7938" y="5995988"/>
            <a:ext cx="90408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52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17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908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19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pl-PL" altLang="pl-PL" sz="2000">
                <a:solidFill>
                  <a:srgbClr val="000066"/>
                </a:solidFill>
              </a:rPr>
              <a:t> </a:t>
            </a: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Sprawdź, czy otrzymałeś właściwe wzory na egzaminie z matematyki, biologii, fizyki i chemii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71600"/>
            <a:ext cx="84201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00113" y="333375"/>
            <a:ext cx="741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Stara formuła</a:t>
            </a:r>
          </a:p>
        </p:txBody>
      </p:sp>
      <p:sp>
        <p:nvSpPr>
          <p:cNvPr id="28676" name="Prostokąt 1"/>
          <p:cNvSpPr>
            <a:spLocks noChangeArrowheads="1"/>
          </p:cNvSpPr>
          <p:nvPr/>
        </p:nvSpPr>
        <p:spPr bwMode="auto">
          <a:xfrm>
            <a:off x="36513" y="6092825"/>
            <a:ext cx="9107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Arial" panose="020B0604020202020204" pitchFamily="34" charset="0"/>
              </a:rPr>
              <a:t>Takie wzory obowiązują tylko absolwentów techników, którzy ukończyli szkołę przed 2015 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12738" y="723900"/>
            <a:ext cx="853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000">
                <a:latin typeface="Verdana" panose="020B0604030504040204" pitchFamily="34" charset="0"/>
              </a:rPr>
              <a:t>Komunikat o  materiałach i przyborach pomocniczych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00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sz="2000">
                <a:latin typeface="Verdana" panose="020B0604030504040204" pitchFamily="34" charset="0"/>
              </a:rPr>
              <a:t>„do zapisywania rozwiązań (odpowiedzi) służy długopis </a:t>
            </a:r>
            <a:br>
              <a:rPr lang="pl-PL" altLang="pl-PL" sz="2000">
                <a:latin typeface="Verdana" panose="020B0604030504040204" pitchFamily="34" charset="0"/>
              </a:rPr>
            </a:br>
            <a:r>
              <a:rPr lang="pl-PL" altLang="pl-PL" sz="2000">
                <a:latin typeface="Verdana" panose="020B0604030504040204" pitchFamily="34" charset="0"/>
              </a:rPr>
              <a:t>lub pióro z czarnym tuszem”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altLang="pl-PL" sz="200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</a:rPr>
              <a:t>NIE UŻYWAMY OŁÓWKÓW!!!!!</a:t>
            </a:r>
          </a:p>
        </p:txBody>
      </p:sp>
      <p:pic>
        <p:nvPicPr>
          <p:cNvPr id="30723" name="Picture 7" descr="E:\ołów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933825"/>
            <a:ext cx="3352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Line 8"/>
          <p:cNvSpPr>
            <a:spLocks noChangeShapeType="1"/>
          </p:cNvSpPr>
          <p:nvPr/>
        </p:nvSpPr>
        <p:spPr bwMode="auto">
          <a:xfrm flipH="1" flipV="1">
            <a:off x="2768600" y="3933825"/>
            <a:ext cx="33528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 flipH="1">
            <a:off x="2768600" y="4021138"/>
            <a:ext cx="3325813" cy="18938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541838" y="328295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Wyjątek może stanowić wyłącznie cyrkiel zaopatrzony w rysik (egzamin z matematyki).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420938"/>
            <a:ext cx="3330575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Prostokąt 1"/>
          <p:cNvSpPr>
            <a:spLocks noChangeArrowheads="1"/>
          </p:cNvSpPr>
          <p:nvPr/>
        </p:nvSpPr>
        <p:spPr bwMode="auto">
          <a:xfrm>
            <a:off x="0" y="111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Kalkulator prosty zawiera tylko podstawowe działania: dodawanie, odejmowanie,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mnożenie, dzielenie,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pierwiastkowanie, %,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pamięć (+), pamięć (-)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8175" y="11588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egzaminem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539750" y="654050"/>
            <a:ext cx="82804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 </a:t>
            </a: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Czekając na wejście do szkoły albo do sali</a:t>
            </a:r>
            <a:r>
              <a:rPr lang="pl-PL" altLang="pl-PL" sz="2000" dirty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 należy zachować odstęp min. 1,5 m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rgbClr val="FF0000"/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 Na każdy egzamin należy zgłosić się o godzinie wyznaczonej przez dyrektora szkoły.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 Na teren szkoły można wejść wyłącznie z zakrytymi ustami i nosem </a:t>
            </a: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(maseczka, materiał albo przyłbica – </a:t>
            </a:r>
            <a:b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</a:b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w przypadku osób, które ze względów zdrowotnych </a:t>
            </a:r>
            <a:b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</a:b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nie mogą używać maseczki). Zakrywanie nosa i ust obowiązuje w całej szkole </a:t>
            </a:r>
            <a:r>
              <a:rPr lang="pl-PL" altLang="pl-PL" sz="2000" u="sng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z wyjątkiem sali egzaminacyjnej po zajęciu miejsca.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rgbClr val="FF0000"/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Nauczyciel może poprosić o odsłonięcie twarzy w celu zweryfikowania tożsamości zdającego. Należy pamiętać o zachowaniu 1,5 metrowego odstępu.</a:t>
            </a:r>
            <a:endParaRPr lang="pl-PL" altLang="pl-PL" sz="16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/>
          <p:cNvSpPr txBox="1">
            <a:spLocks noChangeArrowheads="1"/>
          </p:cNvSpPr>
          <p:nvPr/>
        </p:nvSpPr>
        <p:spPr bwMode="auto">
          <a:xfrm>
            <a:off x="323850" y="908050"/>
            <a:ext cx="86407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maturalny w 2020 roku z powodu pandemii koronawirusa musi odbywać się</a:t>
            </a:r>
            <a:br>
              <a:rPr lang="pl-PL" altLang="pl-PL" sz="24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specjalnych warunkach higienicznych.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Oprócz procedur dotyczących przeprowadzania egzaminów należy stosować się do wytycznych opracowanych przez Ministerstwo Edukacji Narodowej, Centralną Komisję Egzaminacyjną </a:t>
            </a:r>
            <a:br>
              <a:rPr lang="pl-PL" altLang="pl-PL" sz="24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Główny Inspektorat Sanitarny.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www.oke.wroc.pl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wejściem do szkoły/do sali egzaminacyjnej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628775"/>
            <a:ext cx="9024937" cy="3240088"/>
          </a:xfrm>
        </p:spPr>
        <p:txBody>
          <a:bodyPr/>
          <a:lstStyle/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O sposobie wchodzenia zdających do szkoły i do sali egzaminacyjnej, losowaniu i zajmowaniu miejsc decyduje dyrektor szkoły.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Do sali egzaminacyjnej mogą wejść wyłącznie ci zdający,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którzy znajdują się na listach.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Zdający skierowani na zdawanie egzaminu maturalnego do innej szkoły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muszą okazać dowód tożsamości ze zdjęciem</a:t>
            </a:r>
            <a:r>
              <a:rPr lang="pl-PL" altLang="pl-PL" sz="2000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609600"/>
            <a:ext cx="8964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3300"/>
                </a:solidFill>
                <a:latin typeface="Verdana" panose="020B0604030504040204" pitchFamily="34" charset="0"/>
              </a:rPr>
              <a:t>Nie wnoś do sali egzaminacyjnej telefonów komórkowych  </a:t>
            </a:r>
            <a:br>
              <a:rPr lang="pl-PL" altLang="pl-PL" sz="2000">
                <a:solidFill>
                  <a:srgbClr val="FF3300"/>
                </a:solidFill>
                <a:latin typeface="Verdana" panose="020B0604030504040204" pitchFamily="34" charset="0"/>
              </a:rPr>
            </a:br>
            <a:r>
              <a:rPr lang="pl-PL" altLang="pl-PL" sz="2000">
                <a:solidFill>
                  <a:srgbClr val="FF3300"/>
                </a:solidFill>
                <a:latin typeface="Verdana" panose="020B0604030504040204" pitchFamily="34" charset="0"/>
              </a:rPr>
              <a:t>i innych urządzeń telekomunikacyjnych !</a:t>
            </a:r>
            <a:br>
              <a:rPr lang="pl-PL" altLang="pl-PL" sz="2000">
                <a:solidFill>
                  <a:srgbClr val="FF3300"/>
                </a:solidFill>
                <a:latin typeface="Verdana" panose="020B0604030504040204" pitchFamily="34" charset="0"/>
              </a:rPr>
            </a:br>
            <a:r>
              <a:rPr lang="pl-PL" altLang="pl-PL" sz="2000">
                <a:solidFill>
                  <a:srgbClr val="FF3300"/>
                </a:solidFill>
                <a:latin typeface="Verdana" panose="020B0604030504040204" pitchFamily="34" charset="0"/>
              </a:rPr>
              <a:t> Pracuj samodzielnie!</a:t>
            </a:r>
          </a:p>
        </p:txBody>
      </p:sp>
      <p:pic>
        <p:nvPicPr>
          <p:cNvPr id="36867" name="Picture 3" descr="C:\Documents and Settings\beata\Pulpit\telefon-lg-kf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Line 5"/>
          <p:cNvSpPr>
            <a:spLocks noChangeShapeType="1"/>
          </p:cNvSpPr>
          <p:nvPr/>
        </p:nvSpPr>
        <p:spPr bwMode="auto">
          <a:xfrm flipH="1">
            <a:off x="3267075" y="2428875"/>
            <a:ext cx="2286000" cy="2895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657600" y="2276475"/>
            <a:ext cx="1828800" cy="30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Elipsa 1"/>
          <p:cNvSpPr/>
          <p:nvPr/>
        </p:nvSpPr>
        <p:spPr>
          <a:xfrm>
            <a:off x="4302125" y="2636838"/>
            <a:ext cx="215900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6871" name="pole tekstowe 2"/>
          <p:cNvSpPr txBox="1">
            <a:spLocks noChangeArrowheads="1"/>
          </p:cNvSpPr>
          <p:nvPr/>
        </p:nvSpPr>
        <p:spPr bwMode="auto">
          <a:xfrm>
            <a:off x="323850" y="5553075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Wniesienie do sali egzaminacyjnej telefonu lub innego urządzenia tel. powoduje unieważnienie egzaminu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2888"/>
            <a:ext cx="8675688" cy="1295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400" dirty="0" smtClean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dirty="0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Czynności wstępne </a:t>
            </a:r>
            <a:b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rozpoczęciem egzaminu </a:t>
            </a:r>
          </a:p>
        </p:txBody>
      </p:sp>
      <p:sp>
        <p:nvSpPr>
          <p:cNvPr id="37891" name="pole tekstowe 2"/>
          <p:cNvSpPr txBox="1">
            <a:spLocks noChangeArrowheads="1"/>
          </p:cNvSpPr>
          <p:nvPr/>
        </p:nvSpPr>
        <p:spPr bwMode="auto">
          <a:xfrm>
            <a:off x="107950" y="1268413"/>
            <a:ext cx="8928100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zajęciu miejsca w sali egzaminacyjnej można zdjąć maseczkę. Należy ją ponownie założyć, jeśli podchodzi do Ciebie nauczyciel lub kończysz pracę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arkuszem i zamierzasz wyjść.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rozdaniu arkuszy egzaminacyjnych każdy zdający </a:t>
            </a: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 obowiązek zapoznać się z instrukcją na pierwszej stronie arkusza oraz sprawdzić: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 PESEL na pasku kodowym,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kompletność arkusza,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 otrzymał właściwe wzory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 otrzymał właściwy arkusz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20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przypadku braku paska kodowego należy wpisać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pesel odręcznie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0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</a:rPr>
              <a:t>Stara i nowa formuła egzaminu – różne arkusze</a:t>
            </a:r>
            <a:b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</a:rPr>
            </a:br>
            <a:r>
              <a:rPr lang="pl-PL" altLang="pl-PL" sz="1800" b="1" smtClean="0">
                <a:solidFill>
                  <a:srgbClr val="00664D"/>
                </a:solidFill>
                <a:latin typeface="Verdana" panose="020B0604030504040204" pitchFamily="34" charset="0"/>
              </a:rPr>
              <a:t>(absolwenci z roku 2020 zdają wg nowej formuły)</a:t>
            </a:r>
          </a:p>
        </p:txBody>
      </p:sp>
      <p:pic>
        <p:nvPicPr>
          <p:cNvPr id="3891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3800"/>
            <a:ext cx="4500562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93800"/>
            <a:ext cx="4284663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-11113"/>
            <a:ext cx="9118600" cy="134461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Symbole arkuszy egzaminacyjnych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Symbole zestawów egzaminacyjnych  (202 – numer sesji)</a:t>
            </a:r>
            <a:b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</a:br>
            <a:r>
              <a:rPr lang="pl-PL" altLang="pl-PL" sz="2000" b="0">
                <a:solidFill>
                  <a:srgbClr val="00206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pl-PL" altLang="pl-PL" sz="1800" b="0">
                <a:solidFill>
                  <a:srgbClr val="00206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MMA-R1_1P-202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, MHI – P1_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 MJA –P1_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</a:t>
            </a:r>
            <a:b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</a:b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MGE –P1_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4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 MHI-R1_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7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 MHI-P1_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6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 MJA –P1_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</a:t>
            </a:r>
            <a:b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</a:br>
            <a:endParaRPr lang="pl-PL" altLang="pl-PL" sz="1800" b="0">
              <a:solidFill>
                <a:srgbClr val="003366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poziom podstawowy </a:t>
            </a:r>
            <a:r>
              <a:rPr lang="pl-PL" altLang="pl-PL" sz="2000" b="0">
                <a:solidFill>
                  <a:srgbClr val="003366"/>
                </a:solidFill>
                <a:sym typeface="Symbol" panose="05050102010706020507" pitchFamily="18" charset="2"/>
              </a:rPr>
              <a:t>– </a:t>
            </a: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		poziom rozszerzony </a:t>
            </a:r>
            <a:r>
              <a:rPr lang="pl-PL" altLang="pl-PL" sz="2000" b="0">
                <a:solidFill>
                  <a:srgbClr val="003366"/>
                </a:solidFill>
                <a:sym typeface="Symbol" panose="05050102010706020507" pitchFamily="18" charset="2"/>
              </a:rPr>
              <a:t>– </a:t>
            </a: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R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				język zdawania </a:t>
            </a:r>
            <a:r>
              <a:rPr lang="pl-PL" altLang="pl-PL" sz="2000" b="0">
                <a:solidFill>
                  <a:srgbClr val="003366"/>
                </a:solidFill>
                <a:sym typeface="Symbol" panose="05050102010706020507" pitchFamily="18" charset="2"/>
              </a:rPr>
              <a:t>– (P – </a:t>
            </a: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w j. polskim</a:t>
            </a:r>
            <a:r>
              <a:rPr lang="pl-PL" altLang="pl-PL" sz="2000" b="0">
                <a:solidFill>
                  <a:srgbClr val="003366"/>
                </a:solidFill>
                <a:sym typeface="Symbol" panose="05050102010706020507" pitchFamily="18" charset="2"/>
              </a:rPr>
              <a:t>)</a:t>
            </a:r>
            <a:endParaRPr lang="pl-PL" altLang="pl-PL" sz="2000" b="0">
              <a:solidFill>
                <a:srgbClr val="0033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pl-PL" altLang="pl-PL" sz="2000" b="0">
              <a:solidFill>
                <a:srgbClr val="0033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1P – arkusz standardowy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pl-PL" altLang="pl-PL" sz="2000" b="0">
              <a:solidFill>
                <a:srgbClr val="0033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2P, 3P, 4P, 6P, 9p, 7P, QP – symbole arkuszy dla osób korzystających z odpowiednich dostosowań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b="0">
              <a:solidFill>
                <a:srgbClr val="0033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p:cxnSp>
        <p:nvCxnSpPr>
          <p:cNvPr id="40964" name="Łącznik prosty ze strzałką 10"/>
          <p:cNvCxnSpPr>
            <a:cxnSpLocks noChangeShapeType="1"/>
          </p:cNvCxnSpPr>
          <p:nvPr/>
        </p:nvCxnSpPr>
        <p:spPr bwMode="auto">
          <a:xfrm>
            <a:off x="1044575" y="2781300"/>
            <a:ext cx="215900" cy="3603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5" name="Łącznik prosty ze strzałką 19"/>
          <p:cNvCxnSpPr>
            <a:cxnSpLocks noChangeShapeType="1"/>
          </p:cNvCxnSpPr>
          <p:nvPr/>
        </p:nvCxnSpPr>
        <p:spPr bwMode="auto">
          <a:xfrm>
            <a:off x="3203575" y="2781300"/>
            <a:ext cx="431800" cy="6588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6" name="Łącznik prosty ze strzałką 21"/>
          <p:cNvCxnSpPr>
            <a:cxnSpLocks noChangeShapeType="1"/>
          </p:cNvCxnSpPr>
          <p:nvPr/>
        </p:nvCxnSpPr>
        <p:spPr bwMode="auto">
          <a:xfrm>
            <a:off x="5724525" y="2719388"/>
            <a:ext cx="406400" cy="9112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7" name="Prostokąt 1"/>
          <p:cNvSpPr>
            <a:spLocks noChangeArrowheads="1"/>
          </p:cNvSpPr>
          <p:nvPr/>
        </p:nvSpPr>
        <p:spPr bwMode="auto">
          <a:xfrm>
            <a:off x="2771775" y="6464300"/>
            <a:ext cx="6372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beata\Pulpit\włoń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0825" y="115888"/>
            <a:ext cx="785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Kodowanie arkusza egzaminacyjnego </a:t>
            </a:r>
            <a:endParaRPr lang="pl-PL" sz="2800" dirty="0"/>
          </a:p>
        </p:txBody>
      </p:sp>
      <p:sp>
        <p:nvSpPr>
          <p:cNvPr id="43012" name="Prostokąt 1"/>
          <p:cNvSpPr>
            <a:spLocks noChangeArrowheads="1"/>
          </p:cNvSpPr>
          <p:nvPr/>
        </p:nvSpPr>
        <p:spPr bwMode="auto">
          <a:xfrm>
            <a:off x="1331913" y="6381750"/>
            <a:ext cx="552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Arial" panose="020B0604020202020204" pitchFamily="34" charset="0"/>
              </a:rPr>
              <a:t>Nie przyklejamy paska z imieniem i nazwiskiem!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42988" y="476250"/>
            <a:ext cx="7058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Kodowanie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sz="2400" dirty="0"/>
          </a:p>
        </p:txBody>
      </p:sp>
      <p:sp>
        <p:nvSpPr>
          <p:cNvPr id="45059" name="pole tekstowe 3"/>
          <p:cNvSpPr txBox="1">
            <a:spLocks noChangeArrowheads="1"/>
          </p:cNvSpPr>
          <p:nvPr/>
        </p:nvSpPr>
        <p:spPr bwMode="auto">
          <a:xfrm>
            <a:off x="92075" y="2249488"/>
            <a:ext cx="90360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zauważysz błąd w numerze PESEL, zgłoś to członkowi komisji egzaminacyjnej.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Pamiętaj, że kodujesz arkusz egzaminacyjny w dwóch miejscach: </a:t>
            </a:r>
            <a:b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pierwszej stronie arkusza i na karcie odpowiedzi.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upa 4"/>
          <p:cNvGrpSpPr>
            <a:grpSpLocks/>
          </p:cNvGrpSpPr>
          <p:nvPr/>
        </p:nvGrpSpPr>
        <p:grpSpPr bwMode="auto">
          <a:xfrm>
            <a:off x="1116013" y="1577975"/>
            <a:ext cx="5999162" cy="4410075"/>
            <a:chOff x="3707904" y="3140968"/>
            <a:chExt cx="6000000" cy="4409524"/>
          </a:xfrm>
        </p:grpSpPr>
        <p:pic>
          <p:nvPicPr>
            <p:cNvPr id="47116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140968"/>
              <a:ext cx="6000000" cy="44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7" name="Text Box 15"/>
            <p:cNvSpPr txBox="1">
              <a:spLocks noChangeArrowheads="1"/>
            </p:cNvSpPr>
            <p:nvPr/>
          </p:nvSpPr>
          <p:spPr bwMode="auto">
            <a:xfrm>
              <a:off x="4556937" y="4986118"/>
              <a:ext cx="29194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A</a:t>
              </a:r>
            </a:p>
          </p:txBody>
        </p:sp>
        <p:sp>
          <p:nvSpPr>
            <p:cNvPr id="47118" name="Rectangle 28"/>
            <p:cNvSpPr>
              <a:spLocks noChangeArrowheads="1"/>
            </p:cNvSpPr>
            <p:nvPr/>
          </p:nvSpPr>
          <p:spPr bwMode="auto">
            <a:xfrm>
              <a:off x="4754332" y="4986117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19" name="Rectangle 28"/>
            <p:cNvSpPr>
              <a:spLocks noChangeArrowheads="1"/>
            </p:cNvSpPr>
            <p:nvPr/>
          </p:nvSpPr>
          <p:spPr bwMode="auto">
            <a:xfrm>
              <a:off x="4930386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0" name="Rectangle 28"/>
            <p:cNvSpPr>
              <a:spLocks noChangeArrowheads="1"/>
            </p:cNvSpPr>
            <p:nvPr/>
          </p:nvSpPr>
          <p:spPr bwMode="auto">
            <a:xfrm>
              <a:off x="7046616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1" name="Rectangle 28"/>
            <p:cNvSpPr>
              <a:spLocks noChangeArrowheads="1"/>
            </p:cNvSpPr>
            <p:nvPr/>
          </p:nvSpPr>
          <p:spPr bwMode="auto">
            <a:xfrm>
              <a:off x="6880653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2" name="Rectangle 28"/>
            <p:cNvSpPr>
              <a:spLocks noChangeArrowheads="1"/>
            </p:cNvSpPr>
            <p:nvPr/>
          </p:nvSpPr>
          <p:spPr bwMode="auto">
            <a:xfrm>
              <a:off x="6704599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3" name="Rectangle 28"/>
            <p:cNvSpPr>
              <a:spLocks noChangeArrowheads="1"/>
            </p:cNvSpPr>
            <p:nvPr/>
          </p:nvSpPr>
          <p:spPr bwMode="auto">
            <a:xfrm>
              <a:off x="6528545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4" name="Rectangle 28"/>
            <p:cNvSpPr>
              <a:spLocks noChangeArrowheads="1"/>
            </p:cNvSpPr>
            <p:nvPr/>
          </p:nvSpPr>
          <p:spPr bwMode="auto">
            <a:xfrm>
              <a:off x="6345777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5" name="Rectangle 28"/>
            <p:cNvSpPr>
              <a:spLocks noChangeArrowheads="1"/>
            </p:cNvSpPr>
            <p:nvPr/>
          </p:nvSpPr>
          <p:spPr bwMode="auto">
            <a:xfrm>
              <a:off x="6152868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6" name="Rectangle 28"/>
            <p:cNvSpPr>
              <a:spLocks noChangeArrowheads="1"/>
            </p:cNvSpPr>
            <p:nvPr/>
          </p:nvSpPr>
          <p:spPr bwMode="auto">
            <a:xfrm>
              <a:off x="5951465" y="4983580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7" name="Rectangle 28"/>
            <p:cNvSpPr>
              <a:spLocks noChangeArrowheads="1"/>
            </p:cNvSpPr>
            <p:nvPr/>
          </p:nvSpPr>
          <p:spPr bwMode="auto">
            <a:xfrm>
              <a:off x="5781110" y="4983580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8" name="Rectangle 28"/>
            <p:cNvSpPr>
              <a:spLocks noChangeArrowheads="1"/>
            </p:cNvSpPr>
            <p:nvPr/>
          </p:nvSpPr>
          <p:spPr bwMode="auto">
            <a:xfrm>
              <a:off x="5643882" y="4982132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7129" name="Rectangle 28"/>
            <p:cNvSpPr>
              <a:spLocks noChangeArrowheads="1"/>
            </p:cNvSpPr>
            <p:nvPr/>
          </p:nvSpPr>
          <p:spPr bwMode="auto">
            <a:xfrm>
              <a:off x="5250752" y="5007685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9</a:t>
              </a:r>
            </a:p>
          </p:txBody>
        </p:sp>
        <p:sp>
          <p:nvSpPr>
            <p:cNvPr id="47130" name="Rectangle 28"/>
            <p:cNvSpPr>
              <a:spLocks noChangeArrowheads="1"/>
            </p:cNvSpPr>
            <p:nvPr/>
          </p:nvSpPr>
          <p:spPr bwMode="auto">
            <a:xfrm>
              <a:off x="5449946" y="5007684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6</a:t>
              </a:r>
            </a:p>
          </p:txBody>
        </p:sp>
      </p:grp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316413" y="63849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FF0066"/>
                </a:solidFill>
                <a:latin typeface="Verdana" panose="020B0604030504040204" pitchFamily="34" charset="0"/>
              </a:rPr>
              <a:t>Zaznacza nauczyciel!</a:t>
            </a:r>
          </a:p>
        </p:txBody>
      </p:sp>
      <p:sp>
        <p:nvSpPr>
          <p:cNvPr id="47108" name="Line 7"/>
          <p:cNvSpPr>
            <a:spLocks noChangeShapeType="1"/>
          </p:cNvSpPr>
          <p:nvPr/>
        </p:nvSpPr>
        <p:spPr bwMode="auto">
          <a:xfrm flipV="1">
            <a:off x="5013325" y="576421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5181600" y="13716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47110" name="Text Box 26"/>
          <p:cNvSpPr txBox="1">
            <a:spLocks noChangeArrowheads="1"/>
          </p:cNvSpPr>
          <p:nvPr/>
        </p:nvSpPr>
        <p:spPr bwMode="auto">
          <a:xfrm>
            <a:off x="5691188" y="3475038"/>
            <a:ext cx="337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400">
                <a:solidFill>
                  <a:srgbClr val="FF0066"/>
                </a:solidFill>
                <a:latin typeface="Verdana" panose="020B0604030504040204" pitchFamily="34" charset="0"/>
              </a:rPr>
              <a:t>Miejsce na przyklejenie kodu zdającego</a:t>
            </a:r>
          </a:p>
        </p:txBody>
      </p:sp>
      <p:grpSp>
        <p:nvGrpSpPr>
          <p:cNvPr id="47111" name="Grupa 5"/>
          <p:cNvGrpSpPr>
            <a:grpSpLocks/>
          </p:cNvGrpSpPr>
          <p:nvPr/>
        </p:nvGrpSpPr>
        <p:grpSpPr bwMode="auto">
          <a:xfrm>
            <a:off x="4140200" y="2411413"/>
            <a:ext cx="2084388" cy="3222625"/>
            <a:chOff x="2641633" y="3217587"/>
            <a:chExt cx="2084354" cy="3221444"/>
          </a:xfrm>
        </p:grpSpPr>
        <p:sp>
          <p:nvSpPr>
            <p:cNvPr id="47113" name="Rectangle 38" descr="Ciemny pionowy"/>
            <p:cNvSpPr>
              <a:spLocks noChangeArrowheads="1"/>
            </p:cNvSpPr>
            <p:nvPr/>
          </p:nvSpPr>
          <p:spPr bwMode="auto">
            <a:xfrm>
              <a:off x="2641633" y="3217587"/>
              <a:ext cx="1744683" cy="80292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600" b="0">
                <a:latin typeface="Verdana" panose="020B0604030504040204" pitchFamily="34" charset="0"/>
              </a:endParaRPr>
            </a:p>
          </p:txBody>
        </p:sp>
        <p:sp>
          <p:nvSpPr>
            <p:cNvPr id="47114" name="Freeform 2055"/>
            <p:cNvSpPr>
              <a:spLocks/>
            </p:cNvSpPr>
            <p:nvPr/>
          </p:nvSpPr>
          <p:spPr bwMode="auto">
            <a:xfrm>
              <a:off x="3698287" y="6218907"/>
              <a:ext cx="116121" cy="220124"/>
            </a:xfrm>
            <a:custGeom>
              <a:avLst/>
              <a:gdLst>
                <a:gd name="T0" fmla="*/ 2147483646 w 101"/>
                <a:gd name="T1" fmla="*/ 2147483646 h 167"/>
                <a:gd name="T2" fmla="*/ 2147483646 w 101"/>
                <a:gd name="T3" fmla="*/ 2147483646 h 167"/>
                <a:gd name="T4" fmla="*/ 2147483646 w 101"/>
                <a:gd name="T5" fmla="*/ 2147483646 h 167"/>
                <a:gd name="T6" fmla="*/ 2147483646 w 101"/>
                <a:gd name="T7" fmla="*/ 2147483646 h 167"/>
                <a:gd name="T8" fmla="*/ 2147483646 w 101"/>
                <a:gd name="T9" fmla="*/ 2147483646 h 167"/>
                <a:gd name="T10" fmla="*/ 2147483646 w 101"/>
                <a:gd name="T11" fmla="*/ 2147483646 h 167"/>
                <a:gd name="T12" fmla="*/ 2147483646 w 101"/>
                <a:gd name="T13" fmla="*/ 2147483646 h 167"/>
                <a:gd name="T14" fmla="*/ 2147483646 w 101"/>
                <a:gd name="T15" fmla="*/ 2147483646 h 167"/>
                <a:gd name="T16" fmla="*/ 2147483646 w 101"/>
                <a:gd name="T17" fmla="*/ 2147483646 h 167"/>
                <a:gd name="T18" fmla="*/ 2147483646 w 101"/>
                <a:gd name="T19" fmla="*/ 2147483646 h 167"/>
                <a:gd name="T20" fmla="*/ 2147483646 w 101"/>
                <a:gd name="T21" fmla="*/ 2147483646 h 167"/>
                <a:gd name="T22" fmla="*/ 2147483646 w 101"/>
                <a:gd name="T23" fmla="*/ 2147483646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1" h="167">
                  <a:moveTo>
                    <a:pt x="10" y="116"/>
                  </a:moveTo>
                  <a:cubicBezTo>
                    <a:pt x="7" y="89"/>
                    <a:pt x="2" y="63"/>
                    <a:pt x="2" y="36"/>
                  </a:cubicBezTo>
                  <a:cubicBezTo>
                    <a:pt x="2" y="25"/>
                    <a:pt x="0" y="9"/>
                    <a:pt x="10" y="4"/>
                  </a:cubicBezTo>
                  <a:cubicBezTo>
                    <a:pt x="18" y="0"/>
                    <a:pt x="15" y="20"/>
                    <a:pt x="18" y="28"/>
                  </a:cubicBezTo>
                  <a:cubicBezTo>
                    <a:pt x="21" y="52"/>
                    <a:pt x="22" y="76"/>
                    <a:pt x="26" y="100"/>
                  </a:cubicBezTo>
                  <a:cubicBezTo>
                    <a:pt x="27" y="108"/>
                    <a:pt x="26" y="124"/>
                    <a:pt x="34" y="124"/>
                  </a:cubicBezTo>
                  <a:cubicBezTo>
                    <a:pt x="42" y="124"/>
                    <a:pt x="39" y="108"/>
                    <a:pt x="42" y="100"/>
                  </a:cubicBezTo>
                  <a:cubicBezTo>
                    <a:pt x="45" y="73"/>
                    <a:pt x="48" y="47"/>
                    <a:pt x="50" y="20"/>
                  </a:cubicBezTo>
                  <a:cubicBezTo>
                    <a:pt x="50" y="17"/>
                    <a:pt x="50" y="12"/>
                    <a:pt x="50" y="12"/>
                  </a:cubicBezTo>
                  <a:cubicBezTo>
                    <a:pt x="24" y="51"/>
                    <a:pt x="26" y="89"/>
                    <a:pt x="66" y="116"/>
                  </a:cubicBezTo>
                  <a:cubicBezTo>
                    <a:pt x="82" y="68"/>
                    <a:pt x="37" y="46"/>
                    <a:pt x="90" y="28"/>
                  </a:cubicBezTo>
                  <a:cubicBezTo>
                    <a:pt x="101" y="167"/>
                    <a:pt x="98" y="167"/>
                    <a:pt x="98" y="2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115" name="Line 27"/>
            <p:cNvSpPr>
              <a:spLocks noChangeShapeType="1"/>
            </p:cNvSpPr>
            <p:nvPr/>
          </p:nvSpPr>
          <p:spPr bwMode="auto">
            <a:xfrm>
              <a:off x="4344987" y="381908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7112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573088" y="36513"/>
            <a:ext cx="7924800" cy="1143000"/>
          </a:xfrm>
        </p:spPr>
        <p:txBody>
          <a:bodyPr/>
          <a:lstStyle/>
          <a:p>
            <a:pPr eaLnBrk="1" hangingPunct="1"/>
            <a:r>
              <a:rPr lang="pl-PL" altLang="pl-PL" sz="2400" b="1" smtClean="0">
                <a:solidFill>
                  <a:srgbClr val="006600"/>
                </a:solidFill>
                <a:latin typeface="Verdana" panose="020B0604030504040204" pitchFamily="34" charset="0"/>
              </a:rPr>
              <a:t>Kodowanie pierwszej strony arkusza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86000"/>
            <a:ext cx="89916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30738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Kodowanie karty odpowiedzi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1. str.</a:t>
            </a:r>
          </a:p>
        </p:txBody>
      </p:sp>
      <p:cxnSp>
        <p:nvCxnSpPr>
          <p:cNvPr id="49156" name="Łącznik prosty ze strzałką 2"/>
          <p:cNvCxnSpPr>
            <a:cxnSpLocks noChangeShapeType="1"/>
          </p:cNvCxnSpPr>
          <p:nvPr/>
        </p:nvCxnSpPr>
        <p:spPr bwMode="auto">
          <a:xfrm flipH="1">
            <a:off x="8459788" y="2565400"/>
            <a:ext cx="288925" cy="35877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628775"/>
            <a:ext cx="8458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39750" y="762000"/>
            <a:ext cx="8394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Kodowanie karty odpowiedzi – 2. str.</a:t>
            </a:r>
          </a:p>
        </p:txBody>
      </p:sp>
      <p:sp>
        <p:nvSpPr>
          <p:cNvPr id="50180" name="pole tekstowe 1"/>
          <p:cNvSpPr txBox="1">
            <a:spLocks noChangeArrowheads="1"/>
          </p:cNvSpPr>
          <p:nvPr/>
        </p:nvSpPr>
        <p:spPr bwMode="auto">
          <a:xfrm>
            <a:off x="4114800" y="2971800"/>
            <a:ext cx="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0181" name="Strzałka w prawo 9"/>
          <p:cNvSpPr>
            <a:spLocks noChangeArrowheads="1"/>
          </p:cNvSpPr>
          <p:nvPr/>
        </p:nvSpPr>
        <p:spPr bwMode="auto">
          <a:xfrm>
            <a:off x="2843213" y="5300663"/>
            <a:ext cx="2305050" cy="46037"/>
          </a:xfrm>
          <a:prstGeom prst="rightArrow">
            <a:avLst>
              <a:gd name="adj1" fmla="val 50000"/>
              <a:gd name="adj2" fmla="val 496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0182" name="Strzałka w prawo 10"/>
          <p:cNvSpPr>
            <a:spLocks noChangeArrowheads="1"/>
          </p:cNvSpPr>
          <p:nvPr/>
        </p:nvSpPr>
        <p:spPr bwMode="auto">
          <a:xfrm>
            <a:off x="2124075" y="4868863"/>
            <a:ext cx="2808288" cy="360362"/>
          </a:xfrm>
          <a:prstGeom prst="rightArrow">
            <a:avLst>
              <a:gd name="adj1" fmla="val 50000"/>
              <a:gd name="adj2" fmla="val 499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0183" name="Strzałka w prawo 11"/>
          <p:cNvSpPr>
            <a:spLocks noChangeArrowheads="1"/>
          </p:cNvSpPr>
          <p:nvPr/>
        </p:nvSpPr>
        <p:spPr bwMode="auto">
          <a:xfrm>
            <a:off x="2700338" y="5049838"/>
            <a:ext cx="1943100" cy="466725"/>
          </a:xfrm>
          <a:prstGeom prst="rightArrow">
            <a:avLst>
              <a:gd name="adj1" fmla="val 50000"/>
              <a:gd name="adj2" fmla="val 501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0184" name="Strzałka w prawo 12"/>
          <p:cNvSpPr>
            <a:spLocks noChangeArrowheads="1"/>
          </p:cNvSpPr>
          <p:nvPr/>
        </p:nvSpPr>
        <p:spPr bwMode="auto">
          <a:xfrm>
            <a:off x="2339975" y="5049838"/>
            <a:ext cx="2736850" cy="296862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cxnSp>
        <p:nvCxnSpPr>
          <p:cNvPr id="50185" name="Łącznik prosty 14"/>
          <p:cNvCxnSpPr>
            <a:cxnSpLocks noChangeShapeType="1"/>
          </p:cNvCxnSpPr>
          <p:nvPr/>
        </p:nvCxnSpPr>
        <p:spPr bwMode="auto">
          <a:xfrm>
            <a:off x="5076825" y="1720850"/>
            <a:ext cx="2735263" cy="2068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6" name="Łącznik prosty 16"/>
          <p:cNvCxnSpPr>
            <a:cxnSpLocks noChangeShapeType="1"/>
          </p:cNvCxnSpPr>
          <p:nvPr/>
        </p:nvCxnSpPr>
        <p:spPr bwMode="auto">
          <a:xfrm flipH="1">
            <a:off x="4787900" y="1890713"/>
            <a:ext cx="3168650" cy="1825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2"/>
          <p:cNvSpPr>
            <a:spLocks noChangeArrowheads="1"/>
          </p:cNvSpPr>
          <p:nvPr/>
        </p:nvSpPr>
        <p:spPr bwMode="auto">
          <a:xfrm>
            <a:off x="323850" y="981075"/>
            <a:ext cx="8280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egzamin może przyjść wyłącznie osoba zdrowa, bez objawów chorobowych sugerujących chorobę zakaźną.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 egzaminie nie może uczestniczyć osoba objęta kwarantanną lub zamieszkująca z osobą przebywającą na kwarantannie.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Do szkoły mogą wchodzić tylko rodzice tych maturzystów, którzy wymagają pomocy, np.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poruszaniu się.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16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Osoby, które nie będą mogły z w/w powodów przystąpić do matury, mogą złożyć do dyrektora szkoły wniosek (zał. 6) o zdawanie matury w terminie dodatkowym w lipcu.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0">
                <a:latin typeface="Verdana" panose="020B0604030504040204" pitchFamily="34" charset="0"/>
              </a:rPr>
              <a:t>Tak zaznaczamy błędną odpowiedź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6400800" y="1219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0">
                <a:latin typeface="Verdana" panose="020B0604030504040204" pitchFamily="34" charset="0"/>
              </a:rPr>
              <a:t>Tak zaznaczamy właściwą odpowiedź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52400" y="255588"/>
            <a:ext cx="8763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  <a:t>Zaznaczanie odpowiedzi </a:t>
            </a:r>
            <a:b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  <a:t>w zadaniach zamkniętych i poprawianie błędów</a:t>
            </a:r>
          </a:p>
        </p:txBody>
      </p:sp>
      <p:sp>
        <p:nvSpPr>
          <p:cNvPr id="52229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9164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49164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2057"/>
          <p:cNvSpPr>
            <a:spLocks noChangeArrowheads="1"/>
          </p:cNvSpPr>
          <p:nvPr/>
        </p:nvSpPr>
        <p:spPr bwMode="auto">
          <a:xfrm>
            <a:off x="5029200" y="5181600"/>
            <a:ext cx="609600" cy="609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0">
              <a:latin typeface="Verdana" panose="020B0604030504040204" pitchFamily="34" charset="0"/>
            </a:endParaRPr>
          </a:p>
        </p:txBody>
      </p:sp>
      <p:sp>
        <p:nvSpPr>
          <p:cNvPr id="19" name="Oval 2057"/>
          <p:cNvSpPr>
            <a:spLocks noChangeArrowheads="1"/>
          </p:cNvSpPr>
          <p:nvPr/>
        </p:nvSpPr>
        <p:spPr bwMode="auto">
          <a:xfrm>
            <a:off x="2667000" y="5105400"/>
            <a:ext cx="609600" cy="609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0">
              <a:latin typeface="Verdana" panose="020B060403050404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2400" y="4114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82563" y="4410075"/>
            <a:ext cx="47069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</a:rPr>
              <a:t>To jest właściwa odpowiedź</a:t>
            </a:r>
            <a:r>
              <a:rPr lang="pl-PL" altLang="pl-PL" sz="200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52236" name="Prostokąt 2"/>
          <p:cNvSpPr>
            <a:spLocks noChangeArrowheads="1"/>
          </p:cNvSpPr>
          <p:nvPr/>
        </p:nvSpPr>
        <p:spPr bwMode="auto">
          <a:xfrm>
            <a:off x="-323850" y="3392488"/>
            <a:ext cx="947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0">
                <a:solidFill>
                  <a:srgbClr val="16165D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zmienisz zdanie i chcesz ponownie zaznaczyć</a:t>
            </a:r>
            <a:br>
              <a:rPr lang="pl-PL" altLang="pl-PL" sz="18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pierwszą odpowiedź, zapisz:</a:t>
            </a:r>
          </a:p>
        </p:txBody>
      </p:sp>
      <p:sp>
        <p:nvSpPr>
          <p:cNvPr id="52237" name="Prostokąt 1"/>
          <p:cNvSpPr>
            <a:spLocks noChangeArrowheads="1"/>
          </p:cNvSpPr>
          <p:nvPr/>
        </p:nvSpPr>
        <p:spPr bwMode="auto">
          <a:xfrm>
            <a:off x="139700" y="6338888"/>
            <a:ext cx="9067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3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 niedowidzące nie przenoszą odpowiedzi na kartę. Robi to za nich egzaminator sprawdzający pracę.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utoUpdateAnimBg="0"/>
      <p:bldP spid="2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525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Rozpoczęcie egzaminu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Egzamin rozpoczyna się po zakończeniu czynności wstępnych</a:t>
            </a:r>
          </a:p>
          <a:p>
            <a:pPr algn="ctr" eaLnBrk="1" hangingPunct="1">
              <a:buFontTx/>
              <a:buNone/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b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Godzinę rozpoczęcia i zakończenia zespół nadzorujący egzamin zapisze na tablicy</a:t>
            </a:r>
            <a:endParaRPr lang="pl-PL" altLang="pl-PL" sz="24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Rozpoczęcie egzaminu</a:t>
            </a:r>
            <a:endParaRPr lang="pl-PL" sz="2400" dirty="0"/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816225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Osoby, które spóźniły się, mogą wejść do sali egzaminacyjnej </a:t>
            </a: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po uzyskaniu zgody przewodniczącego zespołu nadzorującego</a:t>
            </a:r>
            <a:r>
              <a:rPr lang="pl-PL" altLang="pl-PL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tylko do momentu zakończenia czynności wstępnych. </a:t>
            </a:r>
            <a:endParaRPr lang="pl-PL" altLang="pl-PL" dirty="0" smtClean="0">
              <a:solidFill>
                <a:srgbClr val="003399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594995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</a:rPr>
              <a:t>Jeśli większe spóźnienie zdającego wyniknęło z uzasadnionych powodów, które można udokumentować, zdający może starać się o możliwość przystąpienia do matury w terminie dodatkowym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Czas egzaminów</a:t>
            </a:r>
          </a:p>
        </p:txBody>
      </p:sp>
      <p:graphicFrame>
        <p:nvGraphicFramePr>
          <p:cNvPr id="3" name="Group 45"/>
          <p:cNvGraphicFramePr>
            <a:graphicFrameLocks/>
          </p:cNvGraphicFramePr>
          <p:nvPr/>
        </p:nvGraphicFramePr>
        <p:xfrm>
          <a:off x="827088" y="981075"/>
          <a:ext cx="6910387" cy="4691063"/>
        </p:xfrm>
        <a:graphic>
          <a:graphicData uri="http://schemas.openxmlformats.org/drawingml/2006/table">
            <a:tbl>
              <a:tblPr/>
              <a:tblGrid>
                <a:gridCol w="208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przedmiot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poziom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podstawa programowa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Język polski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Matematyka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Języki obce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dwujęzyczny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Biologia, Chemia, Fizyka, Geografia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Informatyka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60+150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POZOSTAŁE PRZEDMIOTY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pl-PL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0" y="6092825"/>
            <a:ext cx="9144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</a:rPr>
              <a:t>W przypadku egzaminów dla osób korzystających z dostosowań czas egzaminu </a:t>
            </a:r>
            <a:br>
              <a:rPr lang="pl-PL" altLang="pl-PL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</a:rPr>
              <a:t>może zostać wydłużony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34950"/>
            <a:ext cx="787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Przerwanie i unieważnienie egzaminu w sali</a:t>
            </a:r>
            <a: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1600" b="1" dirty="0" smtClean="0">
                <a:latin typeface="Verdana" panose="020B0604030504040204" pitchFamily="34" charset="0"/>
              </a:rPr>
              <a:t>Ustawa o systemie oświaty – art. </a:t>
            </a:r>
            <a:r>
              <a:rPr lang="pl-PL" altLang="pl-PL" sz="1600" b="1" dirty="0" err="1" smtClean="0">
                <a:latin typeface="Verdana" panose="020B0604030504040204" pitchFamily="34" charset="0"/>
              </a:rPr>
              <a:t>zzv</a:t>
            </a:r>
            <a:r>
              <a:rPr lang="pl-PL" altLang="pl-PL" sz="1600" b="1" dirty="0" smtClean="0">
                <a:latin typeface="Verdana" panose="020B0604030504040204" pitchFamily="34" charset="0"/>
              </a:rPr>
              <a:t>  oraz </a:t>
            </a:r>
            <a:r>
              <a:rPr lang="pl-PL" altLang="pl-PL" sz="1600" b="1" i="1" dirty="0" smtClean="0">
                <a:latin typeface="Verdana" panose="020B0604030504040204" pitchFamily="34" charset="0"/>
              </a:rPr>
              <a:t>Informacja</a:t>
            </a:r>
            <a:r>
              <a:rPr lang="pl-PL" altLang="pl-PL" sz="1600" b="1" dirty="0" smtClean="0">
                <a:latin typeface="Verdana" panose="020B0604030504040204" pitchFamily="34" charset="0"/>
              </a:rPr>
              <a:t> …</a:t>
            </a:r>
            <a:endParaRPr lang="pl-PL" altLang="pl-PL" sz="1600" b="1" dirty="0" smtClean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323850" y="1844675"/>
            <a:ext cx="8534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2387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tabLst>
                <a:tab pos="2387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tabLst>
                <a:tab pos="238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PSS Marker Set" pitchFamily="2" charset="2"/>
              <a:buNone/>
            </a:pPr>
            <a:r>
              <a:rPr lang="pl-PL" altLang="pl-PL" sz="2000" u="sng">
                <a:solidFill>
                  <a:schemeClr val="accent2"/>
                </a:solidFill>
                <a:latin typeface="Verdana" panose="020B0604030504040204" pitchFamily="34" charset="0"/>
                <a:sym typeface="SPSS Marker Set" pitchFamily="2" charset="2"/>
              </a:rPr>
              <a:t>Powody: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r>
              <a:rPr lang="pl-PL" altLang="pl-PL" sz="2000" b="0" u="sng">
                <a:latin typeface="Verdana" panose="020B0604030504040204" pitchFamily="34" charset="0"/>
                <a:sym typeface="SPSS Marker Set" pitchFamily="2" charset="2"/>
              </a:rPr>
              <a:t>Wniesienie</a:t>
            </a: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 do sali egzaminacyjnej niedozwolonych pomocy </a:t>
            </a:r>
            <a:b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</a:b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i urządzeń telekomunikacyjnych.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Niesamodzielna praca.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Zakłócenie przebiegu egzaminu, w tym niestosowanie się </a:t>
            </a:r>
            <a:b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</a:b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do zasad bezpieczeństwa.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endParaRPr lang="pl-PL" altLang="pl-PL" sz="2000" b="0"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Unieważnienie egzaminu może nastąpić również poza salą egzaminacyjną na wniosek egzaminatora, który odkryje, że zdający pracowali niesamodzielnie.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endParaRPr lang="pl-PL" altLang="pl-PL" sz="2000" b="0">
              <a:latin typeface="Verdana" panose="020B0604030504040204" pitchFamily="34" charset="0"/>
              <a:sym typeface="SPSS Marker Set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rostokąt 1"/>
          <p:cNvSpPr>
            <a:spLocks noChangeArrowheads="1"/>
          </p:cNvSpPr>
          <p:nvPr/>
        </p:nvSpPr>
        <p:spPr bwMode="auto">
          <a:xfrm>
            <a:off x="0" y="333375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Przerwanie i unieważnienie egzaminu</a:t>
            </a:r>
          </a:p>
        </p:txBody>
      </p:sp>
      <p:sp>
        <p:nvSpPr>
          <p:cNvPr id="62467" name="Prostokąt 2"/>
          <p:cNvSpPr>
            <a:spLocks noChangeArrowheads="1"/>
          </p:cNvSpPr>
          <p:nvPr/>
        </p:nvSpPr>
        <p:spPr bwMode="auto">
          <a:xfrm>
            <a:off x="0" y="2205038"/>
            <a:ext cx="9144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0">
                <a:solidFill>
                  <a:srgbClr val="16165D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którym unieważniono pracę, mogą przystąpić do matury z tego przedmiotu dopiero w maju następnego roku.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604250" cy="6237288"/>
          </a:xfrm>
        </p:spPr>
        <p:txBody>
          <a:bodyPr/>
          <a:lstStyle/>
          <a:p>
            <a:pPr algn="l"/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Podczas trwania egzaminu zdający nie opuszczają sali.</a:t>
            </a:r>
            <a:b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zajdzie uzasadniona potrzeba, zdający może opuścić salę egzaminacyjną tyko za zgodą przewodniczącego zespołu nadzorującego. 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zajdzie taka konieczność, nie wolno kontaktować się z innymi osobami, z wyjątkiem np. osób udzielających pomocy medycznej.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 sygnalizuje taką potrzebę przez podniesienie ręki. 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uzyskaniu zezwolenia przewodniczącego zespołu nadzorującego na wyjście z sali, zdający pozostawia zamknięty arkusz egzaminacyjny na swoim stoliku.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Czas egzaminu nie ulega przedłużeniu.</a:t>
            </a:r>
            <a:b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000" b="1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ole tekstowe 1"/>
          <p:cNvSpPr txBox="1">
            <a:spLocks noChangeArrowheads="1"/>
          </p:cNvSpPr>
          <p:nvPr/>
        </p:nvSpPr>
        <p:spPr bwMode="auto">
          <a:xfrm>
            <a:off x="179388" y="836613"/>
            <a:ext cx="8964612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Przypominamy o obowiązku zakrywania nosa i ust w następujących sytuacjach: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28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zdającego podchodzi nauczyciel,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wyjście do toalety,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zakończenie pracy z arkuszem egzaminacyjnym </a:t>
            </a:r>
            <a:b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i wyjście z sali.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którzy z powodów zdrowotnych nie mogą używać maseczek lub przyłbic zgłaszają tę informację dyrektorowi szkoły </a:t>
            </a:r>
            <a:b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terminie do 29 maja. W takim przypadku egzamin będzie przeprowadzany w oddzielnej sali. </a:t>
            </a:r>
            <a:endParaRPr lang="pl-PL" altLang="pl-PL" sz="28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7772400" cy="1752601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Zakończenie egzaminu maturalnego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689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10 minut przed zakończeniem egzaminu przewodniczący zespołu nadzorującego (ZN) informuje zdających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o czasie pozostałym do zakończenia pracy,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 w przypadku egzaminu z matematyki na poziomie podstawowym i na egzaminach z języków obcych </a:t>
            </a:r>
            <a:b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na wszystkich poziomach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przypomina o konieczności przeniesienia odpowiedzi na kartę.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Przewodniczący ZN ogłasza zakończenie egzaminu.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Zdający zamykają arkusze i odkładają je na brzeg stolika.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Członkowie ZN odbierają arkusze i sprawdzają poprawność kodowania, jeśli nie zrobili tego przed rozpoczęciem egzaminu.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pl-PL" altLang="pl-PL" sz="2000" dirty="0" smtClean="0">
                <a:latin typeface="Verdana" panose="020B0604030504040204" pitchFamily="34" charset="0"/>
              </a:rPr>
              <a:t>	</a:t>
            </a:r>
            <a:endParaRPr lang="pl-PL" altLang="pl-PL" sz="2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rostokąt 1"/>
          <p:cNvSpPr>
            <a:spLocks noChangeArrowheads="1"/>
          </p:cNvSpPr>
          <p:nvPr/>
        </p:nvSpPr>
        <p:spPr bwMode="auto">
          <a:xfrm>
            <a:off x="395288" y="981075"/>
            <a:ext cx="8064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Prosimy ze względu </a:t>
            </a:r>
            <a:b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panującą epidemię, aby wrażeniami po egzaminie dzielić się między sobą </a:t>
            </a:r>
            <a:b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wykorzystaniem mediów społecznościowych, komunikatorów, telefonicznie, a unikać spotkań </a:t>
            </a:r>
            <a:b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grupie, np. przy wejściu do szkoły.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1"/>
          <p:cNvSpPr>
            <a:spLocks noChangeArrowheads="1"/>
          </p:cNvSpPr>
          <p:nvPr/>
        </p:nvSpPr>
        <p:spPr bwMode="auto">
          <a:xfrm>
            <a:off x="468313" y="1916113"/>
            <a:ext cx="8496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Należy poinformować komisję egzaminacyjną  </a:t>
            </a:r>
            <a:b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swoim schorzeniu (np. alergia), którego objawami mogą być kaszel, katar lub łzawienie.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ole tekstowe 2"/>
          <p:cNvSpPr txBox="1">
            <a:spLocks noChangeArrowheads="1"/>
          </p:cNvSpPr>
          <p:nvPr/>
        </p:nvSpPr>
        <p:spPr bwMode="auto">
          <a:xfrm>
            <a:off x="323850" y="1773238"/>
            <a:ext cx="86407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Osoby, które przystępują do dwóch egzaminów jednego dnia, mogą w czasie przerwy opuścić budynek szkoły albo oczekiwać na terenie szkoły na rozpoczęcie kolejnego egzaminu danego dnia, jeżeli zapewniona jest odpowiednia do tego celu przestrzeń.</a:t>
            </a: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ytuł 1"/>
          <p:cNvSpPr>
            <a:spLocks noGrp="1"/>
          </p:cNvSpPr>
          <p:nvPr>
            <p:ph type="title"/>
          </p:nvPr>
        </p:nvSpPr>
        <p:spPr>
          <a:xfrm>
            <a:off x="685800" y="58738"/>
            <a:ext cx="7772400" cy="10668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Opuszczenie sali egzaminacyjnej przed upływem czasu.</a:t>
            </a:r>
          </a:p>
        </p:txBody>
      </p:sp>
      <p:sp>
        <p:nvSpPr>
          <p:cNvPr id="71683" name="pole tekstowe 2"/>
          <p:cNvSpPr txBox="1">
            <a:spLocks noChangeArrowheads="1"/>
          </p:cNvSpPr>
          <p:nvPr/>
        </p:nvSpPr>
        <p:spPr bwMode="auto">
          <a:xfrm>
            <a:off x="15875" y="1341438"/>
            <a:ext cx="912812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ukończysz pracę przed czasem, możesz opuścić salę za zgodą zespołu nadzorującego</a:t>
            </a:r>
            <a:r>
              <a:rPr lang="pl-PL" altLang="pl-PL" sz="2200">
                <a:solidFill>
                  <a:srgbClr val="191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najpóźniej</a:t>
            </a:r>
            <a:r>
              <a:rPr lang="pl-PL" altLang="pl-PL" sz="2200">
                <a:solidFill>
                  <a:srgbClr val="191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15 min. przed wyznaczonym czasem, ale </a:t>
            </a: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wcześniej </a:t>
            </a: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niż godzinę po rozpoczęciu egzaminu.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ciągu ostatnich 15 minut nie wolno opuszczać sali.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Zamiar opuszczenia sali zgłoś zespołowi nadzorującemu przez podniesienie ręki, zamknij arkusz i odłóż go </a:t>
            </a:r>
            <a:b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brzeg stolika.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otrzymaniu pozwolenia na opuszczenie sali możesz wyjść.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Pamiętaj, aby nie zakłócać pracy pozostałym piszącym.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Przerwanie egzaminu z przyczyn losowych</a:t>
            </a:r>
          </a:p>
        </p:txBody>
      </p:sp>
      <p:sp>
        <p:nvSpPr>
          <p:cNvPr id="73731" name="pole tekstowe 3"/>
          <p:cNvSpPr txBox="1">
            <a:spLocks noChangeArrowheads="1"/>
          </p:cNvSpPr>
          <p:nvPr/>
        </p:nvSpPr>
        <p:spPr bwMode="auto">
          <a:xfrm>
            <a:off x="215900" y="1700213"/>
            <a:ext cx="8785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Jeżeli egzamin został przerwany z przyczyn losowych, zdający może ubiegać się o przyznanie prawa </a:t>
            </a:r>
            <a:br>
              <a:rPr lang="pl-PL" altLang="pl-PL"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przystąpienia do egzaminu w terminie dodatkowym, po przedstawieniu przez zdającego lub jego rodziców </a:t>
            </a: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udokumentowanego</a:t>
            </a:r>
            <a:r>
              <a:rPr lang="pl-PL" altLang="pl-PL"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wniosku </a:t>
            </a:r>
            <a:br>
              <a:rPr lang="pl-PL" altLang="pl-PL"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tej sprawie.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 dodatkowy</a:t>
            </a:r>
          </a:p>
        </p:txBody>
      </p:sp>
      <p:sp>
        <p:nvSpPr>
          <p:cNvPr id="75779" name="pole tekstowe 2"/>
          <p:cNvSpPr txBox="1">
            <a:spLocks noChangeArrowheads="1"/>
          </p:cNvSpPr>
          <p:nvPr/>
        </p:nvSpPr>
        <p:spPr bwMode="auto">
          <a:xfrm>
            <a:off x="241300" y="692150"/>
            <a:ext cx="87852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 z przyczyn losowych lub zdrowotnych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mógł zgłosić się na egzamin w wyznaczonym terminie, może ubiegać się o przystąpienie do egzaminu w terminie dodatkowym w lipcu.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takim przypadku należy: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złożyć wniosek </a:t>
            </a:r>
            <a:r>
              <a:rPr lang="pl-PL" altLang="pl-PL" sz="2000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dyrektora szkoły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 której absolwent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przystępuje do egzaminu maturalnego,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później niż </a:t>
            </a:r>
            <a:b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 dniu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 którym odbywa się egzamin maturalny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 danego przedmiotu.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wniosek powinien być uzasadniony i udokumentowany.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do OKE wniosek przesyła dyrektor szkoły.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dyrektor OKE rozpatruje wniosek w terminie 2 dni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 dnia jego otrzymania. Rozstrzygnięcie dyrektora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OKE jest ostateczne.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wnioski przesłane przez zdających bezpośrednio do OKE nie są rozpatrywane.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ole tekstowe 2"/>
          <p:cNvSpPr txBox="1">
            <a:spLocks noChangeArrowheads="1"/>
          </p:cNvSpPr>
          <p:nvPr/>
        </p:nvSpPr>
        <p:spPr bwMode="auto">
          <a:xfrm>
            <a:off x="215900" y="115888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Warunki uzyskania świadectwa</a:t>
            </a:r>
          </a:p>
        </p:txBody>
      </p:sp>
      <p:sp>
        <p:nvSpPr>
          <p:cNvPr id="76803" name="pole tekstowe 3"/>
          <p:cNvSpPr txBox="1">
            <a:spLocks noChangeArrowheads="1"/>
          </p:cNvSpPr>
          <p:nvPr/>
        </p:nvSpPr>
        <p:spPr bwMode="auto">
          <a:xfrm>
            <a:off x="382588" y="1773238"/>
            <a:ext cx="87852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Warunkiem otrzymania świadectwa jest: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uzyskanie co najmniej 30% punktów z wszystkich przedmiotów w części obowiązkowej (w bieżącej sesji tylko część pisemna) oraz </a:t>
            </a:r>
            <a:b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0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przystąpienie do przynajmniej 1 egzaminu dodatkowego na poziomie rozszerzonym.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Żaden z tych egzaminów nie może być unieważniony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652463" y="188913"/>
            <a:ext cx="7772400" cy="719137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Warunki uzyskania świadectwa</a:t>
            </a:r>
          </a:p>
        </p:txBody>
      </p:sp>
      <p:sp>
        <p:nvSpPr>
          <p:cNvPr id="77827" name="Symbol zastępczy zawartości 2"/>
          <p:cNvSpPr>
            <a:spLocks noGrp="1"/>
          </p:cNvSpPr>
          <p:nvPr>
            <p:ph idx="1"/>
          </p:nvPr>
        </p:nvSpPr>
        <p:spPr>
          <a:xfrm>
            <a:off x="107950" y="836613"/>
            <a:ext cx="9009063" cy="61214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Times New Roman" panose="02020603050405020304" pitchFamily="18" charset="0"/>
              <a:buAutoNum type="arabicPeriod" startAt="3"/>
            </a:pP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bieżącej sesji istnieje możliwość przystąpienia 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egzaminów ustnych dla osób, które muszą przedstawić wynik egzaminu w postępowaniu rekrutacyjnym 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uczelnię zagraniczną lub wynika to z postanowień 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umowach międzynarodowych. W takim przypadku należy złożyć do dyrektora szkoły </a:t>
            </a: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oświadczenie do 25 maja (Załącznik 28) </a:t>
            </a: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przedłożyć odpowiednie dokumenty 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konieczności przedstawienia wyniku z części ustnej egzaminu maturalnego w postępowaniu rekrutacyjnym 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uczelnię zagraniczną wraz z informacją z witryny internetowej uczelni lub przewodnika rekrutacyjnego 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warunkach rekrutacyjnych.</a:t>
            </a: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ytuł 1"/>
          <p:cNvSpPr>
            <a:spLocks noGrp="1"/>
          </p:cNvSpPr>
          <p:nvPr>
            <p:ph type="title"/>
          </p:nvPr>
        </p:nvSpPr>
        <p:spPr>
          <a:xfrm>
            <a:off x="684213" y="47625"/>
            <a:ext cx="7772400" cy="549275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Wgląd do pracy</a:t>
            </a:r>
          </a:p>
        </p:txBody>
      </p:sp>
      <p:sp>
        <p:nvSpPr>
          <p:cNvPr id="79875" name="Symbol zastępczy zawartości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16575"/>
          </a:xfrm>
        </p:spPr>
        <p:txBody>
          <a:bodyPr/>
          <a:lstStyle/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ma prawo wglądu do sprawdzonej i ocenionej swojej pracy egzaminacyjnej, w miejscu i czasie wskazanym przez dyrektora OKE, wciągu 6 miesięcy od dnia wydania przez OKE świadectw dojrzałości, aneksów i zaświadczeń o wynikach egzaminu maturalnego.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może zwrócić się z wnioskiem o weryfikację sumy punktów. 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Dyrektor OKE informuje pisemnie absolwenta o wyniku weryfikacji sumy punktów.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może wnieść odwołanie od wyniku weryfikacji sumy punktów z części pisemnej egzaminu maturalnego do Kolegium Arbitrażu Egzaminacyjnego, za pośrednictwem dyrektora OKE, </a:t>
            </a:r>
            <a:b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terminie </a:t>
            </a:r>
            <a:r>
              <a:rPr lang="pl-PL" altLang="pl-PL" sz="18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dni </a:t>
            </a:r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dnia otrzymania informacji o wyniku weryfikacji sumy punktów.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Kolegium Arbitrażu Egzaminacyjnego jest ostateczne.</a:t>
            </a:r>
            <a:endParaRPr lang="pl-PL" altLang="pl-PL" sz="1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 poprawkowy</a:t>
            </a:r>
          </a:p>
        </p:txBody>
      </p:sp>
      <p:sp>
        <p:nvSpPr>
          <p:cNvPr id="80899" name="pole tekstowe 2"/>
          <p:cNvSpPr txBox="1">
            <a:spLocks noChangeArrowheads="1"/>
          </p:cNvSpPr>
          <p:nvPr/>
        </p:nvSpPr>
        <p:spPr bwMode="auto">
          <a:xfrm>
            <a:off x="107950" y="561975"/>
            <a:ext cx="90360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sesji poprawkowej we wrześniu może przystąpić zdający, który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był obecny </a:t>
            </a: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wszystkich wymaganych egzaminach obowiązkowych i przynajmniej 1 dodatkowym oraz z jednego egzaminu obowiązkowego nie osiągnął progu 30%.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2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poprawkowy dotyczy tylko przedmiotów obowiązkowych.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2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sesji poprawkowej nie można podwyższać wyników egzaminów dodatkowych.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2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Zdającemu, który nie był obecny na przynajmniej 1 egzaminie dodatkowym,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przysługuje </a:t>
            </a: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sesja poprawkowa (nie dotyczy egzaminu w starej formule).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2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Oświadczenie o zamiarze przystąpienia do sesji poprawkowej należy złożyć do dyrektora szkoły w terminie 3 dni od daty ogłoszenia wyników. W sytuacjach szczególnych - nie później niż do 18 sierpnia.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Kolejne sesje</a:t>
            </a:r>
          </a:p>
        </p:txBody>
      </p:sp>
      <p:sp>
        <p:nvSpPr>
          <p:cNvPr id="81923" name="pole tekstowe 2"/>
          <p:cNvSpPr txBox="1">
            <a:spLocks noChangeArrowheads="1"/>
          </p:cNvSpPr>
          <p:nvPr/>
        </p:nvSpPr>
        <p:spPr bwMode="auto">
          <a:xfrm>
            <a:off x="249238" y="720725"/>
            <a:ext cx="87852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uzyskał </a:t>
            </a: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świadectwa maturalnego, może przystąpić do niezdanych egzaminów przez 5 kolejnych lat licząc od października roku, w którym przystąpił po raz pierwszy. Zasady przystępowania do egzaminu w kolejnych latach reguluje ustawa o systemie oświaty i rozporządzenie MEN.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kolejnych sesjach dodatkowo trzeba będzie przystąpić również do egzaminów ustnych.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Każdy zdający może podwyższać wyniki uzyskane </a:t>
            </a:r>
            <a:b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poprzednich sesjach i deklarować egzaminy z nowych przedmiotów.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jednej sesji można zadeklarować max. 6 przedmiotów dodatkowych.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Absolwenci, którzy uzyskali świadectwo, mogą bezterminowo podwyższać wyniki i deklarować nowe przedmioty.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67600" cy="585788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Uwagi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43434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Zdający ma prawo zgłosić zastrzeżenia dotyczące procedury przeprowadzania egzaminu</a:t>
            </a:r>
            <a:r>
              <a:rPr lang="pl-PL" altLang="pl-PL" sz="2000" smtClean="0">
                <a:latin typeface="Verdana" panose="020B0604030504040204" pitchFamily="34" charset="0"/>
              </a:rPr>
              <a:t> </a:t>
            </a:r>
            <a:r>
              <a:rPr lang="pl-PL" altLang="pl-PL" sz="2000" b="1" u="sng" smtClean="0">
                <a:solidFill>
                  <a:srgbClr val="FF0000"/>
                </a:solidFill>
                <a:latin typeface="Verdana" panose="020B0604030504040204" pitchFamily="34" charset="0"/>
              </a:rPr>
              <a:t>w ciągu 2 dni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daty tego egzaminu.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Zastrzeżenia składa się na piśmie do Dyrektora OKE.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rozstrzygnięcia Dyrektora OKE przysługuje odwołanie do Dyrektora CKE, składane za pośrednictwem OKE, w terminie </a:t>
            </a: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</a:rPr>
              <a:t>2 dni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dnia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otrzymania informacji o wyniku rozstrzygnięcia.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Dyrektora CKE jest ostateczne.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ole tekstowe 1"/>
          <p:cNvSpPr txBox="1">
            <a:spLocks noChangeArrowheads="1"/>
          </p:cNvSpPr>
          <p:nvPr/>
        </p:nvSpPr>
        <p:spPr bwMode="auto">
          <a:xfrm>
            <a:off x="0" y="26988"/>
            <a:ext cx="914400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przypadku stwierdzenia przez egzaminatora niesamodzielnego rozwiązania zadań przez absolwenta, udostępnienie rozwiązań innemu absolwentowi lub korzystanie z rozwiązań innego absolwenta – dyrektor OKE przekazuje absolwentowi, za pośrednictwem dyrektora szkoły, pisemną informację o zamiarze unieważnienia mu egzaminu maturalnego z danego przedmiotu.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ma prawo złożyć wniosek o wgląd do dokumentacji, </a:t>
            </a:r>
            <a:b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podstawie której dyrektor OKE zamierza unieważnić egzamin.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Wniosek składa się do dyrektora OKE w terminie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dni </a:t>
            </a: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roboczych </a:t>
            </a:r>
            <a:b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dnia otrzymania informacji.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Dyrektor OKE rozstrzyga o unieważnieniu egzaminu maturalnego </a:t>
            </a:r>
            <a:b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danego przedmiotu.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w terminie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dni </a:t>
            </a: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roboczych od dnia otrzymania informacji o unieważnieniu, może wnieść do dyrektora CKE, za pośrednictwem dyrektora OKE, zastrzeżenia do rozstrzygnięcia dyrektora OKE.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Dyrektora CKE jest ostateczne.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ytuł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0795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Każdy maturzysta otrzyma w szkole hasło </a:t>
            </a:r>
            <a:b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serwisu wyników egzaminów na stronie </a:t>
            </a:r>
            <a:r>
              <a:rPr lang="pl-PL" altLang="pl-PL" sz="2400" i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www.oke.wroc.pl</a:t>
            </a:r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altLang="pl-PL" b="1" smtClean="0">
              <a:solidFill>
                <a:srgbClr val="003399"/>
              </a:solidFill>
            </a:endParaRPr>
          </a:p>
        </p:txBody>
      </p:sp>
      <p:pic>
        <p:nvPicPr>
          <p:cNvPr id="84995" name="Obraz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916113"/>
            <a:ext cx="5672138" cy="499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ole tekstowe 1"/>
          <p:cNvSpPr txBox="1">
            <a:spLocks noChangeArrowheads="1"/>
          </p:cNvSpPr>
          <p:nvPr/>
        </p:nvSpPr>
        <p:spPr bwMode="auto">
          <a:xfrm>
            <a:off x="827088" y="908050"/>
            <a:ext cx="727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Planowany harmonogram odbioru świadectw, aneksów, informacji o wynikach</a:t>
            </a:r>
          </a:p>
        </p:txBody>
      </p:sp>
      <p:sp>
        <p:nvSpPr>
          <p:cNvPr id="86019" name="pole tekstowe 2"/>
          <p:cNvSpPr txBox="1">
            <a:spLocks noChangeArrowheads="1"/>
          </p:cNvSpPr>
          <p:nvPr/>
        </p:nvSpPr>
        <p:spPr bwMode="auto">
          <a:xfrm>
            <a:off x="539750" y="2349500"/>
            <a:ext cx="77041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sierpnia 2020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30 września – po sesji poprawkowej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godzinę i sposób odbioru dokumentów ustalane są przez szkoły.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15"/>
          <p:cNvGraphicFramePr>
            <a:graphicFrameLocks noChangeAspect="1"/>
          </p:cNvGraphicFramePr>
          <p:nvPr/>
        </p:nvGraphicFramePr>
        <p:xfrm>
          <a:off x="0" y="-171450"/>
          <a:ext cx="94488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Fotografia Photo Editor" r:id="rId4" imgW="4791744" imgH="4563112" progId="MSPhotoEd.3">
                  <p:embed/>
                </p:oleObj>
              </mc:Choice>
              <mc:Fallback>
                <p:oleObj name="Fotografia Photo Editor" r:id="rId4" imgW="4791744" imgH="4563112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448800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pole tekstowe 1"/>
          <p:cNvSpPr txBox="1">
            <a:spLocks noChangeArrowheads="1"/>
          </p:cNvSpPr>
          <p:nvPr/>
        </p:nvSpPr>
        <p:spPr bwMode="auto">
          <a:xfrm>
            <a:off x="3995738" y="5013325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chemeClr val="bg1"/>
                </a:solidFill>
                <a:latin typeface="Arial" panose="020B0604020202020204" pitchFamily="34" charset="0"/>
              </a:rPr>
              <a:t>Powodzenia!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2"/>
          <p:cNvSpPr txBox="1">
            <a:spLocks noChangeArrowheads="1"/>
          </p:cNvSpPr>
          <p:nvPr/>
        </p:nvSpPr>
        <p:spPr bwMode="auto">
          <a:xfrm>
            <a:off x="395288" y="30163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Akty prawne, które regulują zasady przeprowadzenia egzaminu maturalnego w 2020 r.</a:t>
            </a:r>
          </a:p>
        </p:txBody>
      </p:sp>
      <p:sp>
        <p:nvSpPr>
          <p:cNvPr id="12291" name="pole tekstowe 2"/>
          <p:cNvSpPr txBox="1">
            <a:spLocks noChangeArrowheads="1"/>
          </p:cNvSpPr>
          <p:nvPr/>
        </p:nvSpPr>
        <p:spPr bwMode="auto">
          <a:xfrm>
            <a:off x="273050" y="738188"/>
            <a:ext cx="8856663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Zasady przystępowania do matury dla obecnych uczniów i absolwentów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ustawa z dnia 7 września 1991 o systemie oświaty </a:t>
            </a:r>
            <a:b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(tekst jednolity Dz.U. z 2016r., poz.1943)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rozporządzenie  MEN z 21 grudnia 2016 w sprawie szczegółowych warunków   i sposobu przeprowadzania (….) i egzaminu maturalnego </a:t>
            </a:r>
            <a:b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(Dz. U. z 2016 r., poz. 2223)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rozporządzenie  MEN z 19 maja 2020 </a:t>
            </a:r>
            <a: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zmieniające rozporządzenie w sprawie szczególnych rozwiązań w okresie czasowego ograniczenia funkcjonowania jednostek systemu oświaty w związku z zapobieganiem, przeciwdziałaniem i zwalczaniem COVID-19</a:t>
            </a:r>
            <a: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(Dz. U. z 2020r., poz. 891)</a:t>
            </a:r>
          </a:p>
          <a:p>
            <a:pPr>
              <a:buFontTx/>
              <a:buNone/>
            </a:pPr>
            <a:endParaRPr lang="pl-PL" altLang="pl-PL" sz="16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Informacja </a:t>
            </a: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</a:rPr>
              <a:t>o sposobie organizacji i przeprowadzenia egzaminu maturalnego obowiązująca w roku szkolnym  </a:t>
            </a: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</a:rPr>
              <a:t>2019/2020</a:t>
            </a:r>
            <a:b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pl-PL" altLang="pl-PL" sz="16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</a:rPr>
              <a:t>Komunikaty dyrektora CKE (strona internetowa OKE i CKE)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1600">
              <a:solidFill>
                <a:srgbClr val="16165D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Informacje o egzaminie maturalnym –</a:t>
            </a: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www.oke.wroc.pl</a:t>
            </a: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zakładka – </a:t>
            </a:r>
            <a:r>
              <a:rPr lang="pl-PL" altLang="pl-PL" sz="1600" i="1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maturalny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ekstu 2"/>
          <p:cNvSpPr>
            <a:spLocks noGrp="1"/>
          </p:cNvSpPr>
          <p:nvPr>
            <p:ph type="body" idx="1"/>
          </p:nvPr>
        </p:nvSpPr>
        <p:spPr>
          <a:xfrm>
            <a:off x="755650" y="115888"/>
            <a:ext cx="7345363" cy="1057275"/>
          </a:xfrm>
        </p:spPr>
        <p:txBody>
          <a:bodyPr/>
          <a:lstStyle/>
          <a:p>
            <a:pPr algn="ctr"/>
            <a:r>
              <a:rPr lang="pl-PL" altLang="pl-PL" sz="2000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Podstawy prawne</a:t>
            </a:r>
          </a:p>
          <a:p>
            <a:pPr algn="ctr"/>
            <a: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Ustawa </a:t>
            </a:r>
            <a:r>
              <a:rPr lang="pl-PL" altLang="pl-PL" sz="180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Rozdział 3b </a:t>
            </a: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l-PL" altLang="pl-PL" sz="1800" b="0" i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Ogólne zasady przeprowadzania egzaminów maturalnych</a:t>
            </a:r>
            <a:endParaRPr lang="pl-PL" altLang="pl-PL" sz="1800" b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39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1268413"/>
            <a:ext cx="4859338" cy="5400675"/>
          </a:xfrm>
        </p:spPr>
        <p:txBody>
          <a:bodyPr/>
          <a:lstStyle/>
          <a:p>
            <a:pPr marL="0" indent="0">
              <a:buFontTx/>
              <a:buNone/>
            </a:pPr>
            <a:endParaRPr lang="pl-PL" altLang="pl-P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art.44…</a:t>
            </a: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zzd. - zzg. egzaminy  obowiązkowe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zzh.  laureaci i finaliści 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zzj.   termin dodatkowy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zzk.  zasady przedstawiania wyników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zzl.   zasady zaliczenia egzaminów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zzn.  warunki ponownego przystępowania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(niezdane egzaminy)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zzo. warunki ponownego przystępowania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(aneks do świadectwa maturalnego)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1600" smtClean="0"/>
          </a:p>
        </p:txBody>
      </p:sp>
      <p:sp>
        <p:nvSpPr>
          <p:cNvPr id="14340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10125" y="1557338"/>
            <a:ext cx="4333875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zzq.  płatności za egzamin maturalny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zzr.   dostosowania 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zzt.  samodzielność prac zdających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zzv., zzw. unieważnienia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zzy.   tryb i warunki zgłaszania 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zastrzeżeń przez zdających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zzz.  wglądy  - tryb weryfikacji sumy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przyznanych punktów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11188" y="0"/>
            <a:ext cx="7848600" cy="865188"/>
          </a:xfrm>
        </p:spPr>
        <p:txBody>
          <a:bodyPr/>
          <a:lstStyle/>
          <a:p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Podstawy prawne</a:t>
            </a:r>
            <a:b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Rozporządzenie  MEN z 21 grudnia 2016 </a:t>
            </a:r>
            <a: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000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557338"/>
            <a:ext cx="8564562" cy="3959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i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Szczegółowe warunki i sposoby przeprowadzania egzaminu maturalnego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§30.           przedmioty dodatkowe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§31.           wykaz języków obcych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§32.- § 33. deklaracje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§71.- §74.  zapisy na świadectwie maturalnym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§78.           płatności </a:t>
            </a:r>
            <a:endParaRPr lang="pl-PL" altLang="pl-PL" sz="1800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3588"/>
            <a:ext cx="4511675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0638" y="46038"/>
            <a:ext cx="9099550" cy="717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Informacja o sposobie organizacji i przeprowadzania </a:t>
            </a:r>
            <a:b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egzaminu maturalnego</a:t>
            </a:r>
            <a:endParaRPr lang="pl-PL" altLang="pl-PL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2" name="Tytuł 1"/>
          <p:cNvSpPr txBox="1">
            <a:spLocks/>
          </p:cNvSpPr>
          <p:nvPr/>
        </p:nvSpPr>
        <p:spPr bwMode="auto">
          <a:xfrm>
            <a:off x="4906963" y="2349500"/>
            <a:ext cx="3816350" cy="1366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l-PL" altLang="pl-PL" sz="18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www.oke.wroc.pl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Zakładka</a:t>
            </a:r>
            <a:r>
              <a:rPr lang="pl-PL" altLang="pl-PL" sz="1800" i="1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Egzamin maturalny/Informacje</a:t>
            </a:r>
            <a:br>
              <a:rPr lang="pl-PL" altLang="pl-PL" sz="1800" i="1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 i="1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zdających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9874</TotalTime>
  <Words>1563</Words>
  <Application>Microsoft Office PowerPoint</Application>
  <PresentationFormat>Pokaz na ekranie (4:3)</PresentationFormat>
  <Paragraphs>370</Paragraphs>
  <Slides>53</Slides>
  <Notes>30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61" baseType="lpstr">
      <vt:lpstr>Arial</vt:lpstr>
      <vt:lpstr>Times New Roman</vt:lpstr>
      <vt:lpstr>Verdana</vt:lpstr>
      <vt:lpstr>Symbol</vt:lpstr>
      <vt:lpstr>Wingdings</vt:lpstr>
      <vt:lpstr>SPSS Marker Set</vt:lpstr>
      <vt:lpstr>Projekt domyślny</vt:lpstr>
      <vt:lpstr>Fotografia Microsoft Photo Editor 3.0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Podstawy prawne Rozporządzenie  MEN z 21 grudnia 2016  </vt:lpstr>
      <vt:lpstr>Prezentacja programu PowerPoint</vt:lpstr>
      <vt:lpstr>Informacje o egzaminie maturalnym  dla uczniów o specjalnych potrzebach edukacyjnych</vt:lpstr>
      <vt:lpstr>Informacje o egzaminie maturalnym  dla uczniów o specjalnych potrzebach edukacyjnych</vt:lpstr>
      <vt:lpstr>Prezentacja programu PowerPoint</vt:lpstr>
      <vt:lpstr>Materiały  i przybory pomocnicze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Przed wejściem do szkoły/do sali egzaminacyjnej</vt:lpstr>
      <vt:lpstr>Prezentacja programu PowerPoint</vt:lpstr>
      <vt:lpstr>Prezentacja programu PowerPoint</vt:lpstr>
      <vt:lpstr>Stara i nowa formuła egzaminu – różne arkusze (absolwenci z roku 2020 zdają wg nowej formuły)</vt:lpstr>
      <vt:lpstr>Symbole arkuszy egzaminacyjnych</vt:lpstr>
      <vt:lpstr>Prezentacja programu PowerPoint</vt:lpstr>
      <vt:lpstr>Prezentacja programu PowerPoint</vt:lpstr>
      <vt:lpstr>Kodowanie pierwszej strony arkusza</vt:lpstr>
      <vt:lpstr>Prezentacja programu PowerPoint</vt:lpstr>
      <vt:lpstr>Prezentacja programu PowerPoint</vt:lpstr>
      <vt:lpstr>Prezentacja programu PowerPoint</vt:lpstr>
      <vt:lpstr>Rozpoczęcie egzaminu</vt:lpstr>
      <vt:lpstr>Rozpoczęcie egzaminu</vt:lpstr>
      <vt:lpstr>Prezentacja programu PowerPoint</vt:lpstr>
      <vt:lpstr>Przerwanie i unieważnienie egzaminu w sali Ustawa o systemie oświaty – art. zzv  oraz Informacja …</vt:lpstr>
      <vt:lpstr>Prezentacja programu PowerPoint</vt:lpstr>
      <vt:lpstr>Podczas trwania egzaminu zdający nie opuszczają sali.  Jeśli zajdzie uzasadniona potrzeba, zdający może opuścić salę egzaminacyjną tyko za zgodą przewodniczącego zespołu nadzorującego.   Jeśli zajdzie taka konieczność, nie wolno kontaktować się z innymi osobami, z wyjątkiem np. osób udzielających pomocy medycznej.  Zdający sygnalizuje taką potrzebę przez podniesienie ręki.   Po uzyskaniu zezwolenia przewodniczącego zespołu nadzorującego na wyjście z sali, zdający pozostawia zamknięty arkusz egzaminacyjny na swoim stoliku.  Czas egzaminu nie ulega przedłużeniu. </vt:lpstr>
      <vt:lpstr>Prezentacja programu PowerPoint</vt:lpstr>
      <vt:lpstr>Zakończenie egzaminu maturalnego</vt:lpstr>
      <vt:lpstr>Prezentacja programu PowerPoint</vt:lpstr>
      <vt:lpstr>Prezentacja programu PowerPoint</vt:lpstr>
      <vt:lpstr>Opuszczenie sali egzaminacyjnej przed upływem czasu.</vt:lpstr>
      <vt:lpstr>Prezentacja programu PowerPoint</vt:lpstr>
      <vt:lpstr>Prezentacja programu PowerPoint</vt:lpstr>
      <vt:lpstr>Prezentacja programu PowerPoint</vt:lpstr>
      <vt:lpstr>Warunki uzyskania świadectwa</vt:lpstr>
      <vt:lpstr>Wgląd do pracy</vt:lpstr>
      <vt:lpstr>Prezentacja programu PowerPoint</vt:lpstr>
      <vt:lpstr>Prezentacja programu PowerPoint</vt:lpstr>
      <vt:lpstr>Uwagi</vt:lpstr>
      <vt:lpstr>Prezentacja programu PowerPoint</vt:lpstr>
      <vt:lpstr>Każdy maturzysta otrzyma w szkole hasło  do serwisu wyników egzaminów na stronie www.oke.wroc.pl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Halinka Żukiewicz</dc:creator>
  <cp:lastModifiedBy>Użytkownik systemu Windows</cp:lastModifiedBy>
  <cp:revision>828</cp:revision>
  <cp:lastPrinted>2017-03-30T11:13:44Z</cp:lastPrinted>
  <dcterms:created xsi:type="dcterms:W3CDTF">1601-01-01T00:00:00Z</dcterms:created>
  <dcterms:modified xsi:type="dcterms:W3CDTF">2020-05-26T06:25:52Z</dcterms:modified>
</cp:coreProperties>
</file>